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57" r:id="rId4"/>
    <p:sldId id="258" r:id="rId5"/>
    <p:sldId id="269" r:id="rId6"/>
    <p:sldId id="264" r:id="rId7"/>
    <p:sldId id="263" r:id="rId8"/>
    <p:sldId id="259" r:id="rId9"/>
    <p:sldId id="273" r:id="rId10"/>
    <p:sldId id="278" r:id="rId11"/>
    <p:sldId id="298" r:id="rId12"/>
    <p:sldId id="304" r:id="rId13"/>
    <p:sldId id="300" r:id="rId14"/>
    <p:sldId id="272" r:id="rId15"/>
    <p:sldId id="305" r:id="rId16"/>
    <p:sldId id="306" r:id="rId17"/>
    <p:sldId id="262" r:id="rId18"/>
    <p:sldId id="261" r:id="rId19"/>
    <p:sldId id="271" r:id="rId20"/>
    <p:sldId id="260" r:id="rId21"/>
    <p:sldId id="299" r:id="rId22"/>
    <p:sldId id="279" r:id="rId23"/>
    <p:sldId id="301" r:id="rId24"/>
    <p:sldId id="266" r:id="rId25"/>
    <p:sldId id="302" r:id="rId26"/>
    <p:sldId id="268" r:id="rId27"/>
    <p:sldId id="280" r:id="rId28"/>
    <p:sldId id="290" r:id="rId29"/>
    <p:sldId id="281" r:id="rId30"/>
    <p:sldId id="282" r:id="rId31"/>
    <p:sldId id="283" r:id="rId32"/>
    <p:sldId id="284" r:id="rId33"/>
    <p:sldId id="285" r:id="rId34"/>
    <p:sldId id="286" r:id="rId35"/>
    <p:sldId id="274" r:id="rId36"/>
    <p:sldId id="288" r:id="rId37"/>
    <p:sldId id="291" r:id="rId38"/>
    <p:sldId id="289" r:id="rId39"/>
    <p:sldId id="292" r:id="rId40"/>
    <p:sldId id="293" r:id="rId41"/>
    <p:sldId id="294" r:id="rId42"/>
    <p:sldId id="295" r:id="rId43"/>
    <p:sldId id="296" r:id="rId44"/>
    <p:sldId id="297" r:id="rId45"/>
    <p:sldId id="276" r:id="rId46"/>
    <p:sldId id="277" r:id="rId47"/>
    <p:sldId id="303" r:id="rId4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099" autoAdjust="0"/>
    <p:restoredTop sz="98843" autoAdjust="0"/>
  </p:normalViewPr>
  <p:slideViewPr>
    <p:cSldViewPr>
      <p:cViewPr>
        <p:scale>
          <a:sx n="150" d="100"/>
          <a:sy n="150" d="100"/>
        </p:scale>
        <p:origin x="-504" y="6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직사각형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E875CDA2-69A0-4D43-A8FC-D4754819976F}" type="datetimeFigureOut">
              <a:rPr lang="ko-KR" altLang="en-US" smtClean="0"/>
              <a:pPr/>
              <a:t>2015-04-10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79C89728-1C1B-43E6-B58C-DEFA701A02A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1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0" y="500042"/>
            <a:ext cx="9144000" cy="182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Bang !</a:t>
            </a:r>
            <a:endParaRPr kumimoji="0" lang="ko-KR" altLang="en-US" sz="9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" name="부제목 2"/>
          <p:cNvSpPr>
            <a:spLocks noGrp="1"/>
          </p:cNvSpPr>
          <p:nvPr>
            <p:ph type="subTitle" idx="1"/>
          </p:nvPr>
        </p:nvSpPr>
        <p:spPr>
          <a:xfrm>
            <a:off x="5786446" y="3857628"/>
            <a:ext cx="2214578" cy="1214446"/>
          </a:xfrm>
        </p:spPr>
        <p:txBody>
          <a:bodyPr>
            <a:normAutofit/>
          </a:bodyPr>
          <a:lstStyle/>
          <a:p>
            <a:pPr algn="r"/>
            <a:r>
              <a:rPr lang="ko-KR" altLang="en-US" sz="4000" dirty="0" err="1" smtClean="0"/>
              <a:t>팀명</a:t>
            </a:r>
            <a:r>
              <a:rPr lang="ko-KR" altLang="en-US" sz="4000" dirty="0" smtClean="0"/>
              <a:t> </a:t>
            </a:r>
            <a:r>
              <a:rPr lang="en-US" altLang="ko-KR" sz="4000" dirty="0" smtClean="0"/>
              <a:t>: </a:t>
            </a:r>
            <a:r>
              <a:rPr lang="ko-KR" altLang="en-US" sz="4000" dirty="0" smtClean="0"/>
              <a:t>오곡밥</a:t>
            </a:r>
            <a:endParaRPr lang="en-US" altLang="ko-KR" sz="1800" dirty="0" smtClean="0"/>
          </a:p>
        </p:txBody>
      </p:sp>
      <p:sp>
        <p:nvSpPr>
          <p:cNvPr id="15" name="바닥글 개체 틀 6"/>
          <p:cNvSpPr>
            <a:spLocks noGrp="1"/>
          </p:cNvSpPr>
          <p:nvPr>
            <p:ph type="ftr" sz="quarter" idx="11"/>
          </p:nvPr>
        </p:nvSpPr>
        <p:spPr>
          <a:xfrm>
            <a:off x="3000364" y="142852"/>
            <a:ext cx="5867400" cy="365125"/>
          </a:xfrm>
        </p:spPr>
        <p:txBody>
          <a:bodyPr/>
          <a:lstStyle/>
          <a:p>
            <a:r>
              <a:rPr lang="ko-KR" altLang="en-US" sz="1500" spc="300" dirty="0" smtClean="0"/>
              <a:t>프로젝트 계획서 </a:t>
            </a:r>
            <a:r>
              <a:rPr lang="en-US" altLang="ko-KR" sz="1500" spc="300" dirty="0" smtClean="0"/>
              <a:t>– Bang ! (</a:t>
            </a:r>
            <a:r>
              <a:rPr lang="ko-KR" altLang="en-US" sz="1500" spc="300" dirty="0" smtClean="0"/>
              <a:t>오곡밥</a:t>
            </a:r>
            <a:r>
              <a:rPr lang="en-US" altLang="ko-KR" sz="1500" spc="300" dirty="0" smtClean="0"/>
              <a:t>)</a:t>
            </a:r>
            <a:endParaRPr lang="ko-KR" altLang="en-US" sz="1500" spc="300" dirty="0"/>
          </a:p>
        </p:txBody>
      </p:sp>
      <p:sp>
        <p:nvSpPr>
          <p:cNvPr id="12" name="부제목 2"/>
          <p:cNvSpPr txBox="1">
            <a:spLocks/>
          </p:cNvSpPr>
          <p:nvPr/>
        </p:nvSpPr>
        <p:spPr>
          <a:xfrm>
            <a:off x="2214546" y="5949280"/>
            <a:ext cx="6705600" cy="90872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팀장 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김동현</a:t>
            </a:r>
            <a:r>
              <a:rPr lang="en-US" altLang="ko-KR" sz="3200" dirty="0" smtClean="0">
                <a:solidFill>
                  <a:srgbClr val="FFFFFF"/>
                </a:solidFill>
              </a:rPr>
              <a:t>		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팀원 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전경배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유원상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부제목 2"/>
          <p:cNvSpPr txBox="1">
            <a:spLocks/>
          </p:cNvSpPr>
          <p:nvPr/>
        </p:nvSpPr>
        <p:spPr>
          <a:xfrm>
            <a:off x="0" y="2357430"/>
            <a:ext cx="9144000" cy="1357322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kumimoji="0" lang="en-US" altLang="ko-KR" sz="35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2015.03.18</a:t>
            </a:r>
            <a:endParaRPr kumimoji="0" lang="en-US" altLang="ko-KR" sz="35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Ogog\로그인창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500174"/>
            <a:ext cx="6714000" cy="3776625"/>
          </a:xfrm>
          <a:prstGeom prst="rect">
            <a:avLst/>
          </a:prstGeom>
          <a:noFill/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571472" y="21429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로그인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071538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</a:rPr>
              <a:t>아이디를 입력하는 텍스트박스이다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</a:rPr>
              <a:t>비밀번호를 입력하는 텍스트박스이다</a:t>
            </a:r>
            <a:r>
              <a:rPr lang="en-US" altLang="ko-KR" sz="1400" dirty="0" smtClean="0">
                <a:solidFill>
                  <a:schemeClr val="tx1"/>
                </a:solidFill>
              </a:rPr>
              <a:t> </a:t>
            </a: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</a:rPr>
              <a:t>접속하기 누르면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메인화면으로</a:t>
            </a:r>
            <a:r>
              <a:rPr lang="ko-KR" altLang="en-US" sz="1400" dirty="0" smtClean="0">
                <a:solidFill>
                  <a:schemeClr val="tx1"/>
                </a:solidFill>
              </a:rPr>
              <a:t> 넘어간다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sz="1400" dirty="0" smtClean="0">
                <a:solidFill>
                  <a:schemeClr val="tx1"/>
                </a:solidFill>
              </a:rPr>
              <a:t>Id/pw</a:t>
            </a:r>
            <a:r>
              <a:rPr lang="ko-KR" altLang="en-US" sz="1400" dirty="0" smtClean="0">
                <a:solidFill>
                  <a:schemeClr val="tx1"/>
                </a:solidFill>
              </a:rPr>
              <a:t>찾기 누르면  아이디</a:t>
            </a:r>
            <a:r>
              <a:rPr lang="en-US" altLang="ko-KR" sz="1400" dirty="0" smtClean="0">
                <a:solidFill>
                  <a:schemeClr val="tx1"/>
                </a:solidFill>
              </a:rPr>
              <a:t>/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암호찾기</a:t>
            </a:r>
            <a:r>
              <a:rPr lang="ko-KR" altLang="en-US" sz="1400" dirty="0" smtClean="0">
                <a:solidFill>
                  <a:schemeClr val="tx1"/>
                </a:solidFill>
              </a:rPr>
              <a:t> 창으로 넘어간다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</a:rPr>
              <a:t>회원가입 버튼을 누르면 회원가입 창으로 넘어간다</a:t>
            </a:r>
            <a:r>
              <a:rPr lang="en-US" altLang="ko-KR" sz="1400" dirty="0" smtClean="0">
                <a:solidFill>
                  <a:schemeClr val="tx1"/>
                </a:solidFill>
              </a:rPr>
              <a:t>  </a:t>
            </a: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</a:rPr>
              <a:t>종료 버튼을 누르면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앱을</a:t>
            </a:r>
            <a:r>
              <a:rPr lang="ko-KR" altLang="en-US" sz="1400" dirty="0" smtClean="0">
                <a:solidFill>
                  <a:schemeClr val="tx1"/>
                </a:solidFill>
              </a:rPr>
              <a:t> 종료한다</a:t>
            </a:r>
            <a:endParaRPr lang="en-US" altLang="ko-KR" sz="1400" dirty="0" smtClean="0">
              <a:solidFill>
                <a:schemeClr val="tx1"/>
              </a:solidFill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1785918" y="2928934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1785918" y="350043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29" name="타원 28"/>
          <p:cNvSpPr/>
          <p:nvPr/>
        </p:nvSpPr>
        <p:spPr>
          <a:xfrm>
            <a:off x="2285984" y="414338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30" name="타원 29"/>
          <p:cNvSpPr/>
          <p:nvPr/>
        </p:nvSpPr>
        <p:spPr>
          <a:xfrm>
            <a:off x="3428992" y="4071942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4442337" y="408299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5286380" y="4071942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Ogog\메뉴얼\메인화면 및 시작\로그인_공백이있을경우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571612"/>
            <a:ext cx="6714000" cy="3776625"/>
          </a:xfrm>
          <a:prstGeom prst="rect">
            <a:avLst/>
          </a:prstGeom>
          <a:noFill/>
        </p:spPr>
      </p:pic>
      <p:sp>
        <p:nvSpPr>
          <p:cNvPr id="13" name="제목 1"/>
          <p:cNvSpPr txBox="1">
            <a:spLocks/>
          </p:cNvSpPr>
          <p:nvPr/>
        </p:nvSpPr>
        <p:spPr>
          <a:xfrm>
            <a:off x="571472" y="21429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로그인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071538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2500" dirty="0" smtClean="0">
                <a:solidFill>
                  <a:schemeClr val="tx1"/>
                </a:solidFill>
              </a:rPr>
              <a:t>아이디나 비밀번호에 공백을 썼을 경우 공백이 있습니다 라는 경고 창이 잠시 나타난다</a:t>
            </a:r>
            <a:endParaRPr lang="en-US" altLang="ko-KR" sz="2500" dirty="0" smtClean="0">
              <a:solidFill>
                <a:schemeClr val="tx1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2714612" y="314324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71472" y="21429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로그인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071538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2500" dirty="0" smtClean="0">
                <a:solidFill>
                  <a:schemeClr val="tx1"/>
                </a:solidFill>
              </a:rPr>
              <a:t>아이디 또는 비밀번호가 틀리고 접속하기를 눌렀을 경우 맞지 않습니다 </a:t>
            </a:r>
            <a:r>
              <a:rPr lang="en-US" altLang="ko-KR" sz="2500" dirty="0" smtClean="0">
                <a:solidFill>
                  <a:schemeClr val="tx1"/>
                </a:solidFill>
              </a:rPr>
              <a:t/>
            </a:r>
            <a:br>
              <a:rPr lang="en-US" altLang="ko-KR" sz="2500" dirty="0" smtClean="0">
                <a:solidFill>
                  <a:schemeClr val="tx1"/>
                </a:solidFill>
              </a:rPr>
            </a:br>
            <a:r>
              <a:rPr lang="ko-KR" altLang="en-US" sz="2500" dirty="0" smtClean="0">
                <a:solidFill>
                  <a:schemeClr val="tx1"/>
                </a:solidFill>
              </a:rPr>
              <a:t>라는 경고창이 잠시 나타난다</a:t>
            </a:r>
            <a:endParaRPr lang="en-US" altLang="ko-KR" sz="2500" dirty="0" smtClean="0">
              <a:solidFill>
                <a:schemeClr val="tx1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1785918" y="2928934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8" name="타원 17"/>
          <p:cNvSpPr/>
          <p:nvPr/>
        </p:nvSpPr>
        <p:spPr>
          <a:xfrm>
            <a:off x="1785918" y="350043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9" name="타원 18"/>
          <p:cNvSpPr/>
          <p:nvPr/>
        </p:nvSpPr>
        <p:spPr>
          <a:xfrm>
            <a:off x="2285984" y="414338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20" name="타원 19"/>
          <p:cNvSpPr/>
          <p:nvPr/>
        </p:nvSpPr>
        <p:spPr>
          <a:xfrm>
            <a:off x="3714744" y="414338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21" name="타원 20"/>
          <p:cNvSpPr/>
          <p:nvPr/>
        </p:nvSpPr>
        <p:spPr>
          <a:xfrm>
            <a:off x="5072066" y="414338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pic>
        <p:nvPicPr>
          <p:cNvPr id="1026" name="Picture 2" descr="D:\Ogog\로그인_일치하지않을경우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500174"/>
            <a:ext cx="6714000" cy="3776625"/>
          </a:xfrm>
          <a:prstGeom prst="rect">
            <a:avLst/>
          </a:prstGeom>
          <a:noFill/>
        </p:spPr>
      </p:pic>
      <p:sp>
        <p:nvSpPr>
          <p:cNvPr id="23" name="타원 22"/>
          <p:cNvSpPr/>
          <p:nvPr/>
        </p:nvSpPr>
        <p:spPr>
          <a:xfrm>
            <a:off x="2857488" y="307181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Ogog\메뉴얼\메인화면 및 시작\로그인_비밀번호암호찾기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571612"/>
            <a:ext cx="6714000" cy="3776625"/>
          </a:xfrm>
          <a:prstGeom prst="rect">
            <a:avLst/>
          </a:prstGeom>
          <a:noFill/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571472" y="21429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로그인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071538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전화번호를 입력하는 텍스트박스이다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전화번호가 </a:t>
            </a:r>
            <a:r>
              <a:rPr lang="ko-KR" altLang="en-US" dirty="0" err="1" smtClean="0">
                <a:solidFill>
                  <a:schemeClr val="tx1"/>
                </a:solidFill>
              </a:rPr>
              <a:t>일치할경우</a:t>
            </a:r>
            <a:r>
              <a:rPr lang="ko-KR" altLang="en-US" dirty="0" smtClean="0">
                <a:solidFill>
                  <a:schemeClr val="tx1"/>
                </a:solidFill>
              </a:rPr>
              <a:t> 아이디와 비밀번호가 나타난다 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전화번호가 </a:t>
            </a:r>
            <a:r>
              <a:rPr lang="ko-KR" altLang="en-US" dirty="0" err="1" smtClean="0">
                <a:solidFill>
                  <a:schemeClr val="tx1"/>
                </a:solidFill>
              </a:rPr>
              <a:t>일치할경우</a:t>
            </a:r>
            <a:r>
              <a:rPr lang="ko-KR" altLang="en-US" dirty="0" smtClean="0">
                <a:solidFill>
                  <a:schemeClr val="tx1"/>
                </a:solidFill>
              </a:rPr>
              <a:t> 아이디와 비밀번호가 나타난다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chemeClr val="tx1"/>
                </a:solidFill>
              </a:rPr>
              <a:t>찾기버튼을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</a:rPr>
              <a:t>아이디칸과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</a:rPr>
              <a:t>비밀번호칸에</a:t>
            </a:r>
            <a:r>
              <a:rPr lang="ko-KR" altLang="en-US" dirty="0" smtClean="0">
                <a:solidFill>
                  <a:schemeClr val="tx1"/>
                </a:solidFill>
              </a:rPr>
              <a:t> 해당 정보가 나온다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나가기 버튼을 누르면 </a:t>
            </a:r>
            <a:r>
              <a:rPr lang="ko-KR" altLang="en-US" dirty="0" err="1" smtClean="0">
                <a:solidFill>
                  <a:schemeClr val="tx1"/>
                </a:solidFill>
              </a:rPr>
              <a:t>로그인화면으로</a:t>
            </a:r>
            <a:r>
              <a:rPr lang="ko-KR" altLang="en-US" dirty="0" smtClean="0">
                <a:solidFill>
                  <a:schemeClr val="tx1"/>
                </a:solidFill>
              </a:rPr>
              <a:t> 넘어간다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1785918" y="307181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1785918" y="350043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1785918" y="4000504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3000364" y="428625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4786314" y="428625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십곡차\회원가입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2710" y="1500174"/>
            <a:ext cx="6714000" cy="3776625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smtClean="0"/>
              <a:t>회원가입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071538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전화번호는 사용자의 휴대폰번호를 가져온다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아이디를 입력하는 텍스트박스이다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비밀번호를 입력하는 텍스트박스이다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생성버튼을 누르면 아이디가 생성되고 </a:t>
            </a:r>
            <a:r>
              <a:rPr lang="ko-KR" altLang="en-US" dirty="0" err="1" smtClean="0">
                <a:solidFill>
                  <a:schemeClr val="tx1"/>
                </a:solidFill>
              </a:rPr>
              <a:t>메인화면으로</a:t>
            </a:r>
            <a:r>
              <a:rPr lang="ko-KR" altLang="en-US" dirty="0" smtClean="0">
                <a:solidFill>
                  <a:schemeClr val="tx1"/>
                </a:solidFill>
              </a:rPr>
              <a:t> 넘어간다</a:t>
            </a:r>
            <a:r>
              <a:rPr lang="en-US" altLang="ko-KR" dirty="0" smtClean="0">
                <a:solidFill>
                  <a:schemeClr val="tx1"/>
                </a:solidFill>
              </a:rPr>
              <a:t>  </a:t>
            </a: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종료 버튼을 누르면 </a:t>
            </a:r>
            <a:r>
              <a:rPr lang="ko-KR" altLang="en-US" dirty="0" err="1" smtClean="0">
                <a:solidFill>
                  <a:schemeClr val="tx1"/>
                </a:solidFill>
              </a:rPr>
              <a:t>앱을</a:t>
            </a:r>
            <a:r>
              <a:rPr lang="ko-KR" altLang="en-US" dirty="0" smtClean="0">
                <a:solidFill>
                  <a:schemeClr val="tx1"/>
                </a:solidFill>
              </a:rPr>
              <a:t> 종료한다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1857356" y="342900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1857356" y="2928934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857356" y="4000504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2857488" y="450057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4357686" y="450057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143240" y="2928934"/>
            <a:ext cx="2928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       010-9986-8404 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:\Ogog\메뉴얼\메인화면 및 시작\회원가입_계정이-이미-있을경우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571612"/>
            <a:ext cx="6714000" cy="3776625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smtClean="0"/>
              <a:t>회원가입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071538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입력한 아이디가 이미 만들어진 아이디일 경우 경고 창이 나타난다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2857488" y="307181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Ogog\메뉴얼\메인화면 및 시작\회원가입_공백이-있을경우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571612"/>
            <a:ext cx="6714000" cy="3776625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smtClean="0"/>
              <a:t>회원가입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071538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아이디나 비밀번호에 공백을 썼을 경우 공백이 있습니다 라는 경고 창이 잠시 나타난다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2857488" y="307181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_x93781984" descr="EMB00001668500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643050"/>
            <a:ext cx="6715172" cy="3643338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메인화면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1026" name="Picture 2" descr="D:\십곡차\메인화면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644098" y="7858156"/>
            <a:ext cx="18288000" cy="10287001"/>
          </a:xfrm>
          <a:prstGeom prst="rect">
            <a:avLst/>
          </a:prstGeom>
          <a:noFill/>
        </p:spPr>
      </p:pic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3000364" y="357187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500166" y="357187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4500562" y="357187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6143636" y="357187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6858016" y="178592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방 목록화면으로 넘어간다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게임 설명화면으로 넘어간다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</a:rPr>
              <a:t>크레딧</a:t>
            </a:r>
            <a:r>
              <a:rPr lang="ko-KR" altLang="en-US" dirty="0" smtClean="0">
                <a:solidFill>
                  <a:schemeClr val="tx1"/>
                </a:solidFill>
              </a:rPr>
              <a:t> 화면으로 넘어간다</a:t>
            </a:r>
            <a:r>
              <a:rPr lang="en-US" altLang="ko-KR" dirty="0" smtClean="0">
                <a:solidFill>
                  <a:schemeClr val="tx1"/>
                </a:solidFill>
              </a:rPr>
              <a:t>. </a:t>
            </a: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 게임이 종료된다</a:t>
            </a:r>
            <a:r>
              <a:rPr lang="en-US" altLang="ko-KR" dirty="0" smtClean="0">
                <a:solidFill>
                  <a:schemeClr val="tx1"/>
                </a:solidFill>
              </a:rPr>
              <a:t>.    </a:t>
            </a: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 옵션 다이얼로그 가 나타난다</a:t>
            </a:r>
            <a:r>
              <a:rPr lang="en-US" altLang="ko-KR" dirty="0" smtClean="0">
                <a:solidFill>
                  <a:schemeClr val="tx1"/>
                </a:solidFill>
              </a:rPr>
              <a:t>.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_x93782384" descr="EMB00001668500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643050"/>
            <a:ext cx="6715172" cy="3643338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smtClean="0"/>
              <a:t>게임설명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_x93780144" descr="EMB00001668500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4414" y="1643049"/>
            <a:ext cx="6715172" cy="3655811"/>
          </a:xfrm>
          <a:prstGeom prst="rect">
            <a:avLst/>
          </a:prstGeom>
          <a:noFill/>
        </p:spPr>
      </p:pic>
      <p:sp>
        <p:nvSpPr>
          <p:cNvPr id="7" name="직사각형 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chemeClr val="tx1"/>
                </a:solidFill>
              </a:rPr>
              <a:t>Bang! </a:t>
            </a:r>
            <a:r>
              <a:rPr lang="ko-KR" altLang="en-US" dirty="0" smtClean="0">
                <a:solidFill>
                  <a:schemeClr val="tx1"/>
                </a:solidFill>
              </a:rPr>
              <a:t>게임의 규칙 및 설명이 적혀있다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현재 페이지 및  최대 페이지 수를 나타내며 삼각형 버튼을 눌러 페이지를 넘어간다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dirty="0" smtClean="0">
                <a:solidFill>
                  <a:schemeClr val="tx1"/>
                </a:solidFill>
              </a:rPr>
              <a:t>.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2786050" y="285749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2714612" y="457200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6858016" y="171448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D:\십곡차\크레딧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643050"/>
            <a:ext cx="6715172" cy="3643338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크레딧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chemeClr val="tx1"/>
                </a:solidFill>
              </a:rPr>
              <a:t>Bang! </a:t>
            </a:r>
            <a:r>
              <a:rPr lang="ko-KR" altLang="en-US" dirty="0" err="1" smtClean="0">
                <a:solidFill>
                  <a:schemeClr val="tx1"/>
                </a:solidFill>
              </a:rPr>
              <a:t>크레딧</a:t>
            </a:r>
            <a:r>
              <a:rPr lang="ko-KR" altLang="en-US" dirty="0" smtClean="0">
                <a:solidFill>
                  <a:schemeClr val="tx1"/>
                </a:solidFill>
              </a:rPr>
              <a:t> 내용이 적혀있다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chemeClr val="tx1"/>
                </a:solidFill>
              </a:rPr>
              <a:t>스크롤뷰를</a:t>
            </a:r>
            <a:r>
              <a:rPr lang="ko-KR" altLang="en-US" dirty="0" smtClean="0">
                <a:solidFill>
                  <a:schemeClr val="tx1"/>
                </a:solidFill>
              </a:rPr>
              <a:t> 사용한다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dirty="0" smtClean="0">
                <a:solidFill>
                  <a:schemeClr val="tx1"/>
                </a:solidFill>
              </a:rPr>
              <a:t>.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2786050" y="285749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6643702" y="314324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6858016" y="171448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sz="quarter" idx="1"/>
          </p:nvPr>
        </p:nvSpPr>
        <p:spPr>
          <a:xfrm>
            <a:off x="500034" y="1643050"/>
            <a:ext cx="8153400" cy="4495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게임소개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개발목적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개발 일정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개발 환경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스토리보드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레이아웃</a:t>
            </a:r>
            <a:endParaRPr lang="en-US" altLang="ko-KR" dirty="0" smtClean="0"/>
          </a:p>
          <a:p>
            <a:pPr>
              <a:buFont typeface="Wingdings" pitchFamily="2" charset="2"/>
              <a:buChar char="§"/>
            </a:pP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십곡차\방목록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방목록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50" dirty="0" err="1" smtClean="0">
                <a:solidFill>
                  <a:schemeClr val="tx1"/>
                </a:solidFill>
              </a:rPr>
              <a:t>게임방</a:t>
            </a:r>
            <a:r>
              <a:rPr lang="ko-KR" altLang="en-US" sz="1450" dirty="0" smtClean="0">
                <a:solidFill>
                  <a:schemeClr val="tx1"/>
                </a:solidFill>
              </a:rPr>
              <a:t> 목록 및 </a:t>
            </a:r>
            <a:r>
              <a:rPr lang="ko-KR" altLang="en-US" sz="1450" dirty="0" err="1" smtClean="0">
                <a:solidFill>
                  <a:schemeClr val="tx1"/>
                </a:solidFill>
              </a:rPr>
              <a:t>방제목</a:t>
            </a:r>
            <a:r>
              <a:rPr lang="en-US" altLang="ko-KR" sz="1450" dirty="0" smtClean="0">
                <a:solidFill>
                  <a:schemeClr val="tx1"/>
                </a:solidFill>
              </a:rPr>
              <a:t>, </a:t>
            </a:r>
            <a:r>
              <a:rPr lang="ko-KR" altLang="en-US" sz="1450" dirty="0" smtClean="0">
                <a:solidFill>
                  <a:schemeClr val="tx1"/>
                </a:solidFill>
              </a:rPr>
              <a:t>인원수 </a:t>
            </a:r>
            <a:r>
              <a:rPr lang="en-US" altLang="ko-KR" sz="1450" dirty="0" smtClean="0">
                <a:solidFill>
                  <a:schemeClr val="tx1"/>
                </a:solidFill>
              </a:rPr>
              <a:t>, </a:t>
            </a:r>
            <a:r>
              <a:rPr lang="ko-KR" altLang="en-US" sz="1450" dirty="0" err="1" smtClean="0">
                <a:solidFill>
                  <a:schemeClr val="tx1"/>
                </a:solidFill>
              </a:rPr>
              <a:t>방번호</a:t>
            </a:r>
            <a:r>
              <a:rPr lang="ko-KR" altLang="en-US" sz="1450" dirty="0" smtClean="0">
                <a:solidFill>
                  <a:schemeClr val="tx1"/>
                </a:solidFill>
              </a:rPr>
              <a:t> </a:t>
            </a:r>
            <a:r>
              <a:rPr lang="en-US" altLang="ko-KR" sz="1450" dirty="0" smtClean="0">
                <a:solidFill>
                  <a:schemeClr val="tx1"/>
                </a:solidFill>
              </a:rPr>
              <a:t>, </a:t>
            </a:r>
            <a:r>
              <a:rPr lang="ko-KR" altLang="en-US" sz="1450" dirty="0" err="1" smtClean="0">
                <a:solidFill>
                  <a:schemeClr val="tx1"/>
                </a:solidFill>
              </a:rPr>
              <a:t>잠금상태가있고</a:t>
            </a:r>
            <a:r>
              <a:rPr lang="ko-KR" altLang="en-US" sz="1450" dirty="0" smtClean="0">
                <a:solidFill>
                  <a:schemeClr val="tx1"/>
                </a:solidFill>
              </a:rPr>
              <a:t> 누르면 참가한다 </a:t>
            </a:r>
            <a:r>
              <a:rPr lang="ko-KR" altLang="en-US" sz="1450" dirty="0" err="1" smtClean="0">
                <a:solidFill>
                  <a:schemeClr val="tx1"/>
                </a:solidFill>
              </a:rPr>
              <a:t>잠겨있을경우</a:t>
            </a:r>
            <a:r>
              <a:rPr lang="en-US" altLang="ko-KR" sz="1450" dirty="0" smtClean="0">
                <a:solidFill>
                  <a:schemeClr val="tx1"/>
                </a:solidFill>
              </a:rPr>
              <a:t> </a:t>
            </a:r>
            <a:r>
              <a:rPr lang="ko-KR" altLang="en-US" sz="1450" dirty="0" smtClean="0">
                <a:solidFill>
                  <a:schemeClr val="tx1"/>
                </a:solidFill>
              </a:rPr>
              <a:t>비밀번호 다이얼로그 창이 뜬다</a:t>
            </a:r>
            <a:endParaRPr lang="en-US" altLang="ko-KR" sz="145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500" dirty="0" err="1" smtClean="0">
                <a:solidFill>
                  <a:schemeClr val="tx1"/>
                </a:solidFill>
              </a:rPr>
              <a:t>게임생셩</a:t>
            </a:r>
            <a:r>
              <a:rPr lang="ko-KR" altLang="en-US" sz="1500" dirty="0" smtClean="0">
                <a:solidFill>
                  <a:schemeClr val="tx1"/>
                </a:solidFill>
              </a:rPr>
              <a:t> 다이얼로그가 나타난다</a:t>
            </a: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500" dirty="0" err="1" smtClean="0">
                <a:solidFill>
                  <a:schemeClr val="tx1"/>
                </a:solidFill>
              </a:rPr>
              <a:t>메인화면으로</a:t>
            </a:r>
            <a:r>
              <a:rPr lang="ko-KR" altLang="en-US" sz="1500" dirty="0" smtClean="0">
                <a:solidFill>
                  <a:schemeClr val="tx1"/>
                </a:solidFill>
              </a:rPr>
              <a:t> 되돌아간다</a:t>
            </a: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500" dirty="0" smtClean="0">
                <a:solidFill>
                  <a:schemeClr val="tx1"/>
                </a:solidFill>
              </a:rPr>
              <a:t>. </a:t>
            </a:r>
          </a:p>
          <a:p>
            <a:pPr marL="342900" indent="-342900"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이전 다음 버튼을 통해 다음 </a:t>
            </a:r>
            <a:r>
              <a:rPr lang="en-US" altLang="ko-KR" sz="1500" dirty="0" smtClean="0">
                <a:solidFill>
                  <a:schemeClr val="tx1"/>
                </a:solidFill>
              </a:rPr>
              <a:t>or </a:t>
            </a:r>
            <a:r>
              <a:rPr lang="ko-KR" altLang="en-US" sz="1500" dirty="0" smtClean="0">
                <a:solidFill>
                  <a:schemeClr val="tx1"/>
                </a:solidFill>
              </a:rPr>
              <a:t>이전 </a:t>
            </a:r>
            <a:r>
              <a:rPr lang="ko-KR" altLang="en-US" sz="1500" dirty="0" err="1" smtClean="0">
                <a:solidFill>
                  <a:schemeClr val="tx1"/>
                </a:solidFill>
              </a:rPr>
              <a:t>방목록</a:t>
            </a:r>
            <a:r>
              <a:rPr lang="en-US" altLang="ko-KR" sz="1500" dirty="0" smtClean="0">
                <a:solidFill>
                  <a:schemeClr val="tx1"/>
                </a:solidFill>
              </a:rPr>
              <a:t>6</a:t>
            </a:r>
            <a:r>
              <a:rPr lang="ko-KR" altLang="en-US" sz="1500" dirty="0" smtClean="0">
                <a:solidFill>
                  <a:schemeClr val="tx1"/>
                </a:solidFill>
              </a:rPr>
              <a:t>개를 불러온다</a:t>
            </a:r>
            <a:endParaRPr lang="ko-KR" altLang="en-US" sz="1500" dirty="0">
              <a:solidFill>
                <a:schemeClr val="tx1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1285852" y="278605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7" name="타원 6"/>
          <p:cNvSpPr/>
          <p:nvPr/>
        </p:nvSpPr>
        <p:spPr>
          <a:xfrm>
            <a:off x="6072198" y="2928934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6072198" y="3714752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6858016" y="171448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214810" y="242886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방목록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85720" y="5357826"/>
            <a:ext cx="8643998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50" dirty="0" smtClean="0">
                <a:solidFill>
                  <a:schemeClr val="tx1"/>
                </a:solidFill>
              </a:rPr>
              <a:t>방을 눌렀는데 게임이 </a:t>
            </a:r>
            <a:r>
              <a:rPr lang="ko-KR" altLang="en-US" sz="1450" dirty="0" err="1" smtClean="0">
                <a:solidFill>
                  <a:schemeClr val="tx1"/>
                </a:solidFill>
              </a:rPr>
              <a:t>진행중일경우</a:t>
            </a:r>
            <a:r>
              <a:rPr lang="ko-KR" altLang="en-US" sz="1450" dirty="0" smtClean="0">
                <a:solidFill>
                  <a:schemeClr val="tx1"/>
                </a:solidFill>
              </a:rPr>
              <a:t> 다음과 같은 </a:t>
            </a:r>
            <a:r>
              <a:rPr lang="ko-KR" altLang="en-US" sz="1450" dirty="0" err="1" smtClean="0">
                <a:solidFill>
                  <a:schemeClr val="tx1"/>
                </a:solidFill>
              </a:rPr>
              <a:t>알림메세지가</a:t>
            </a:r>
            <a:r>
              <a:rPr lang="ko-KR" altLang="en-US" sz="1450" dirty="0" smtClean="0">
                <a:solidFill>
                  <a:schemeClr val="tx1"/>
                </a:solidFill>
              </a:rPr>
              <a:t> 나타난다</a:t>
            </a:r>
            <a:endParaRPr lang="en-US" altLang="ko-KR" sz="145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1600" dirty="0" smtClean="0">
                <a:solidFill>
                  <a:schemeClr val="tx1"/>
                </a:solidFill>
              </a:rPr>
              <a:t>방을 눌렀는데 </a:t>
            </a:r>
            <a:r>
              <a:rPr lang="ko-KR" altLang="en-US" sz="1600" dirty="0" err="1" smtClean="0">
                <a:solidFill>
                  <a:schemeClr val="tx1"/>
                </a:solidFill>
              </a:rPr>
              <a:t>방이꽉찼을경우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ko-KR" altLang="en-US" sz="1600" dirty="0" err="1" smtClean="0">
                <a:solidFill>
                  <a:schemeClr val="tx1"/>
                </a:solidFill>
              </a:rPr>
              <a:t>다음과같은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ko-KR" altLang="en-US" sz="1600" dirty="0" err="1" smtClean="0">
                <a:solidFill>
                  <a:schemeClr val="tx1"/>
                </a:solidFill>
              </a:rPr>
              <a:t>알림메세지가</a:t>
            </a:r>
            <a:r>
              <a:rPr lang="ko-KR" altLang="en-US" sz="1600" dirty="0" smtClean="0">
                <a:solidFill>
                  <a:schemeClr val="tx1"/>
                </a:solidFill>
              </a:rPr>
              <a:t> 나타난다</a:t>
            </a:r>
            <a:endParaRPr lang="en-US" altLang="ko-KR" sz="160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1600" dirty="0" smtClean="0">
                <a:solidFill>
                  <a:schemeClr val="tx1"/>
                </a:solidFill>
              </a:rPr>
              <a:t>방을 눌렀는데 비밀번호가 </a:t>
            </a:r>
            <a:r>
              <a:rPr lang="ko-KR" altLang="en-US" sz="1600" dirty="0" err="1" smtClean="0">
                <a:solidFill>
                  <a:schemeClr val="tx1"/>
                </a:solidFill>
              </a:rPr>
              <a:t>일치하지않을경우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ko-KR" altLang="en-US" sz="1600" dirty="0" err="1" smtClean="0">
                <a:solidFill>
                  <a:schemeClr val="tx1"/>
                </a:solidFill>
              </a:rPr>
              <a:t>다음과같은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ko-KR" altLang="en-US" sz="1600" dirty="0" err="1" smtClean="0">
                <a:solidFill>
                  <a:schemeClr val="tx1"/>
                </a:solidFill>
              </a:rPr>
              <a:t>알림메세지가</a:t>
            </a:r>
            <a:r>
              <a:rPr lang="ko-KR" altLang="en-US" sz="1600" dirty="0" smtClean="0">
                <a:solidFill>
                  <a:schemeClr val="tx1"/>
                </a:solidFill>
              </a:rPr>
              <a:t> 나타난다</a:t>
            </a:r>
            <a:endParaRPr lang="en-US" altLang="ko-KR" sz="16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ko-KR" altLang="en-US" sz="1500" dirty="0">
              <a:solidFill>
                <a:schemeClr val="tx1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1285852" y="278605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6858016" y="171448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214810" y="2428868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pic>
        <p:nvPicPr>
          <p:cNvPr id="2050" name="Picture 2" descr="D:\Ogog\방목록_게임중일때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1714488"/>
            <a:ext cx="2786082" cy="2857520"/>
          </a:xfrm>
          <a:prstGeom prst="rect">
            <a:avLst/>
          </a:prstGeom>
          <a:noFill/>
        </p:spPr>
      </p:pic>
      <p:pic>
        <p:nvPicPr>
          <p:cNvPr id="2051" name="Picture 3" descr="D:\Ogog\방목록_꽉찼을때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86116" y="1714488"/>
            <a:ext cx="2857520" cy="2880000"/>
          </a:xfrm>
          <a:prstGeom prst="rect">
            <a:avLst/>
          </a:prstGeom>
          <a:noFill/>
        </p:spPr>
      </p:pic>
      <p:pic>
        <p:nvPicPr>
          <p:cNvPr id="2052" name="Picture 4" descr="D:\Ogog\방목록_암호불일치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57950" y="1714488"/>
            <a:ext cx="2597058" cy="2857520"/>
          </a:xfrm>
          <a:prstGeom prst="rect">
            <a:avLst/>
          </a:prstGeom>
          <a:noFill/>
        </p:spPr>
      </p:pic>
      <p:sp>
        <p:nvSpPr>
          <p:cNvPr id="15" name="타원 14"/>
          <p:cNvSpPr/>
          <p:nvPr/>
        </p:nvSpPr>
        <p:spPr>
          <a:xfrm>
            <a:off x="714348" y="271462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7" name="타원 16"/>
          <p:cNvSpPr/>
          <p:nvPr/>
        </p:nvSpPr>
        <p:spPr>
          <a:xfrm>
            <a:off x="3786182" y="271462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8" name="타원 17"/>
          <p:cNvSpPr/>
          <p:nvPr/>
        </p:nvSpPr>
        <p:spPr>
          <a:xfrm>
            <a:off x="6786578" y="271462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십곡차\방비밀번호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00174"/>
            <a:ext cx="6714000" cy="3776625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방목록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비밀번호 다이얼로그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게임 방의 원하는 비밀번호는 </a:t>
            </a:r>
            <a:r>
              <a:rPr lang="ko-KR" altLang="en-US" sz="1500" dirty="0" err="1" smtClean="0">
                <a:solidFill>
                  <a:schemeClr val="tx1"/>
                </a:solidFill>
              </a:rPr>
              <a:t>적을수있다</a:t>
            </a: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비밀번호가 담겨진 게임진행 화면으로 넘어간다</a:t>
            </a: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500" dirty="0" err="1" smtClean="0">
                <a:solidFill>
                  <a:schemeClr val="tx1"/>
                </a:solidFill>
              </a:rPr>
              <a:t>방목록화면으로</a:t>
            </a:r>
            <a:r>
              <a:rPr lang="ko-KR" altLang="en-US" sz="1500" dirty="0" smtClean="0">
                <a:solidFill>
                  <a:schemeClr val="tx1"/>
                </a:solidFill>
              </a:rPr>
              <a:t> 넘어간다</a:t>
            </a:r>
            <a:endParaRPr lang="en-US" altLang="ko-KR" sz="1500" dirty="0" smtClean="0">
              <a:solidFill>
                <a:schemeClr val="tx1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2928926" y="2857496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7" name="타원 6"/>
          <p:cNvSpPr/>
          <p:nvPr/>
        </p:nvSpPr>
        <p:spPr>
          <a:xfrm>
            <a:off x="2786050" y="378619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4643438" y="3786190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Ogog\메뉴얼\방목록\방비밀번호_불일치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00174"/>
            <a:ext cx="6713600" cy="37764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방목록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비밀번호 다이얼로그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14414" y="5429264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비밀번호 </a:t>
            </a:r>
            <a:r>
              <a:rPr lang="ko-KR" altLang="en-US" sz="1500" dirty="0" err="1" smtClean="0">
                <a:solidFill>
                  <a:schemeClr val="tx1"/>
                </a:solidFill>
              </a:rPr>
              <a:t>불일치시</a:t>
            </a:r>
            <a:endParaRPr lang="en-US" altLang="ko-KR" sz="1500" dirty="0" smtClean="0">
              <a:solidFill>
                <a:schemeClr val="tx1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3000364" y="2571744"/>
            <a:ext cx="285752" cy="2857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_x91061024" descr="EMB00001b582e5d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643050"/>
            <a:ext cx="6715172" cy="3643338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방목록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방생성</a:t>
            </a:r>
            <a:r>
              <a:rPr lang="ko-KR" altLang="en-US" dirty="0" smtClean="0"/>
              <a:t> 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chemeClr val="tx1"/>
                </a:solidFill>
              </a:rPr>
              <a:t>방제목을</a:t>
            </a:r>
            <a:r>
              <a:rPr lang="ko-KR" altLang="en-US" dirty="0" smtClean="0">
                <a:solidFill>
                  <a:schemeClr val="tx1"/>
                </a:solidFill>
              </a:rPr>
              <a:t> 입력하는 텍스트박스다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비밀번호를 입력하는 텍스트 박스다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인원수를 체크하는 라디오 박스다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확인버튼을 누르면 방이 생성되고 게임 진행화면으로 넘어간다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취소 버튼을 누르면 </a:t>
            </a:r>
            <a:r>
              <a:rPr lang="ko-KR" altLang="en-US" dirty="0" err="1" smtClean="0">
                <a:solidFill>
                  <a:schemeClr val="tx1"/>
                </a:solidFill>
              </a:rPr>
              <a:t>방목록</a:t>
            </a:r>
            <a:r>
              <a:rPr lang="ko-KR" altLang="en-US" dirty="0" smtClean="0">
                <a:solidFill>
                  <a:schemeClr val="tx1"/>
                </a:solidFill>
              </a:rPr>
              <a:t> 화면으로 넘어간다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2643174" y="3357423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2643174" y="307181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2643174" y="364331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5435502" y="392906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13" name="타원 12"/>
          <p:cNvSpPr/>
          <p:nvPr/>
        </p:nvSpPr>
        <p:spPr>
          <a:xfrm>
            <a:off x="3643306" y="392906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 descr="D:\Ogog\메뉴얼\방목록\방만들기_이미있는방제목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00174"/>
            <a:ext cx="6713600" cy="37764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방목록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방생성</a:t>
            </a:r>
            <a:r>
              <a:rPr lang="ko-KR" altLang="en-US" dirty="0" smtClean="0"/>
              <a:t> 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방 제목이 이미 있을 경우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3000364" y="250030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십곡차\게임설정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방목록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옵션 다이얼로그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라디오 버튼으로 효과음을 킬지 끌지 선택한다</a:t>
            </a: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라디오 버튼으로 </a:t>
            </a:r>
            <a:r>
              <a:rPr lang="ko-KR" altLang="en-US" sz="1500" dirty="0" err="1" smtClean="0">
                <a:solidFill>
                  <a:schemeClr val="tx1"/>
                </a:solidFill>
              </a:rPr>
              <a:t>배경음</a:t>
            </a:r>
            <a:r>
              <a:rPr lang="ko-KR" altLang="en-US" sz="1500" dirty="0" smtClean="0">
                <a:solidFill>
                  <a:schemeClr val="tx1"/>
                </a:solidFill>
              </a:rPr>
              <a:t> 을 킬지 끌지 선택한다</a:t>
            </a: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확인버튼을 누르면 방 목록 화면으로 넘어간다</a:t>
            </a: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게임 종료 버튼을 누르면 어플리케이션을 종료한다</a:t>
            </a: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1500" dirty="0" smtClean="0">
                <a:solidFill>
                  <a:schemeClr val="tx1"/>
                </a:solidFill>
              </a:rPr>
              <a:t>로그아웃이 되며 </a:t>
            </a:r>
            <a:r>
              <a:rPr lang="ko-KR" altLang="en-US" sz="1500" dirty="0" err="1" smtClean="0">
                <a:solidFill>
                  <a:schemeClr val="tx1"/>
                </a:solidFill>
              </a:rPr>
              <a:t>로그인창으로</a:t>
            </a:r>
            <a:r>
              <a:rPr lang="ko-KR" altLang="en-US" sz="1500" dirty="0" smtClean="0">
                <a:solidFill>
                  <a:schemeClr val="tx1"/>
                </a:solidFill>
              </a:rPr>
              <a:t> 넘어간다</a:t>
            </a: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5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500" dirty="0" smtClean="0">
              <a:solidFill>
                <a:schemeClr val="tx1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2643174" y="300037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2714612" y="371475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5214942" y="371475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643174" y="328612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7" name="타원 16"/>
          <p:cNvSpPr/>
          <p:nvPr/>
        </p:nvSpPr>
        <p:spPr>
          <a:xfrm>
            <a:off x="4000496" y="371475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D:\Ogog\게임내부-백그라운드-뿌리기전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kumimoji="0" lang="ko-KR" altLang="en-US" sz="4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혼자일경우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4143372" y="271462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23" name="타원 22"/>
          <p:cNvSpPr/>
          <p:nvPr/>
        </p:nvSpPr>
        <p:spPr>
          <a:xfrm>
            <a:off x="7072330" y="171448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 rot="407996">
            <a:off x="7655769" y="2726553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6</a:t>
            </a:r>
            <a:endParaRPr lang="ko-KR" altLang="en-US" sz="1300" dirty="0"/>
          </a:p>
        </p:txBody>
      </p:sp>
      <p:sp>
        <p:nvSpPr>
          <p:cNvPr id="26" name="타원 25"/>
          <p:cNvSpPr/>
          <p:nvPr/>
        </p:nvSpPr>
        <p:spPr>
          <a:xfrm>
            <a:off x="3571868" y="442913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/>
            <a:r>
              <a:rPr lang="en-US" altLang="ko-KR" sz="1000" dirty="0" smtClean="0">
                <a:solidFill>
                  <a:schemeClr val="tx1"/>
                </a:solidFill>
              </a:rPr>
              <a:t>          </a:t>
            </a:r>
            <a:r>
              <a:rPr lang="ko-KR" altLang="en-US" sz="1000" dirty="0" smtClean="0">
                <a:solidFill>
                  <a:schemeClr val="tx1"/>
                </a:solidFill>
              </a:rPr>
              <a:t>접속한 순서대로 시계반대방향으로 기본적인 인터페이스들이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분배하기 전 더미 카드이다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캐릭터카드를 나타낼 슬롯이다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계정아이디가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카드 보유 개수를 나타낸다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새로운 메시지가 도착하면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버튼색이</a:t>
            </a:r>
            <a:r>
              <a:rPr lang="ko-KR" altLang="en-US" sz="1000" dirty="0" smtClean="0">
                <a:solidFill>
                  <a:schemeClr val="tx1"/>
                </a:solidFill>
              </a:rPr>
              <a:t> 바뀐다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누를 경우 자신이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보유하고있는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 목록이 나타난다</a:t>
            </a: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>
            <a:off x="2928926" y="464344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54" name="타원 53"/>
          <p:cNvSpPr/>
          <p:nvPr/>
        </p:nvSpPr>
        <p:spPr>
          <a:xfrm rot="407996">
            <a:off x="4655372" y="494113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7</a:t>
            </a:r>
            <a:endParaRPr lang="ko-KR" altLang="en-US" sz="1300" dirty="0"/>
          </a:p>
        </p:txBody>
      </p:sp>
      <p:sp>
        <p:nvSpPr>
          <p:cNvPr id="13" name="직사각형 12"/>
          <p:cNvSpPr/>
          <p:nvPr/>
        </p:nvSpPr>
        <p:spPr>
          <a:xfrm>
            <a:off x="2714612" y="4429132"/>
            <a:ext cx="1357322" cy="92869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500298" y="4071942"/>
            <a:ext cx="185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Default interface</a:t>
            </a:r>
            <a:endParaRPr lang="ko-KR" altLang="en-US" dirty="0"/>
          </a:p>
        </p:txBody>
      </p:sp>
      <p:sp>
        <p:nvSpPr>
          <p:cNvPr id="16" name="타원 15"/>
          <p:cNvSpPr/>
          <p:nvPr/>
        </p:nvSpPr>
        <p:spPr>
          <a:xfrm>
            <a:off x="3786182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Ogog\개임내부-방장혼자있을경우(카드보기-할경우)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</a:t>
            </a:r>
            <a:r>
              <a:rPr kumimoji="0" lang="en-US" altLang="ko-KR" sz="44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카드보기 </a:t>
            </a:r>
            <a:r>
              <a:rPr kumimoji="0" lang="ko-KR" altLang="en-US" sz="4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버튼눌렀을때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자신이 가진 카드목록이다 하지만 지금은 게임 시작전이라 아무것도 없는 빈 슬롯이다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 목록이 다시 숨겨진다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분배하기 전 더미 카드이다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새로운 메시지가 도착하면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버튼색이</a:t>
            </a:r>
            <a:r>
              <a:rPr lang="ko-KR" altLang="en-US" sz="1000" dirty="0" smtClean="0">
                <a:solidFill>
                  <a:schemeClr val="tx1"/>
                </a:solidFill>
              </a:rPr>
              <a:t> 바뀐다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285984" y="385762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4714876" y="385762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3857620" y="278605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7072330" y="15716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sp>
        <p:nvSpPr>
          <p:cNvPr id="13" name="타원 12"/>
          <p:cNvSpPr/>
          <p:nvPr/>
        </p:nvSpPr>
        <p:spPr>
          <a:xfrm>
            <a:off x="7072330" y="278605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Ogog\개임내부-모두가-들어왔을경우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lang="en-US" altLang="ko-KR" sz="440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– </a:t>
            </a:r>
            <a:r>
              <a:rPr lang="ko-KR" altLang="en-US" sz="440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모두가 </a:t>
            </a:r>
            <a:r>
              <a:rPr lang="ko-KR" altLang="en-US" sz="4400" dirty="0" err="1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들어왔을경우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3929058" y="271462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분배하기 전 더미 카드이다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캐릭터카드를 나타낼 슬롯이다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계정아이디가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카드 보유 개수를 나타낸다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새로운 메시지가 도착하면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버튼색이</a:t>
            </a:r>
            <a:r>
              <a:rPr lang="ko-KR" altLang="en-US" sz="1000" dirty="0" smtClean="0">
                <a:solidFill>
                  <a:schemeClr val="tx1"/>
                </a:solidFill>
              </a:rPr>
              <a:t> 바뀐다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누를 경우 자신이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보유하고있는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 목록이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유저가 다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모일경우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방장에게 게임시작 버튼이 활성화된다</a:t>
            </a: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4643438" y="492919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7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3000364" y="471488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786182" y="442913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3" name="타원 12"/>
          <p:cNvSpPr/>
          <p:nvPr/>
        </p:nvSpPr>
        <p:spPr>
          <a:xfrm>
            <a:off x="3786182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sp>
        <p:nvSpPr>
          <p:cNvPr id="14" name="타원 13"/>
          <p:cNvSpPr/>
          <p:nvPr/>
        </p:nvSpPr>
        <p:spPr>
          <a:xfrm>
            <a:off x="7072330" y="171448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5" name="타원 14"/>
          <p:cNvSpPr/>
          <p:nvPr/>
        </p:nvSpPr>
        <p:spPr>
          <a:xfrm>
            <a:off x="7643834" y="278605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6</a:t>
            </a:r>
            <a:endParaRPr lang="ko-KR" altLang="en-US" sz="1300" dirty="0"/>
          </a:p>
        </p:txBody>
      </p:sp>
      <p:sp>
        <p:nvSpPr>
          <p:cNvPr id="16" name="타원 15"/>
          <p:cNvSpPr/>
          <p:nvPr/>
        </p:nvSpPr>
        <p:spPr>
          <a:xfrm>
            <a:off x="3357554" y="321468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8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142844" y="1600200"/>
            <a:ext cx="8429684" cy="5114948"/>
          </a:xfrm>
        </p:spPr>
        <p:txBody>
          <a:bodyPr>
            <a:normAutofit lnSpcReduction="10000"/>
          </a:bodyPr>
          <a:lstStyle/>
          <a:p>
            <a:pPr>
              <a:buNone/>
            </a:pPr>
            <a:endParaRPr lang="en-US" altLang="ko-KR" sz="1800" dirty="0" smtClean="0"/>
          </a:p>
          <a:p>
            <a:r>
              <a:rPr lang="ko-KR" altLang="en-US" sz="1800" dirty="0" smtClean="0"/>
              <a:t>무법자들이 되거나 혹은 보안관 혹은 부관이 되어 서로 살아남기 위해 싸워야 합니다 아니면 그 어느 편도 아닌 배신자가 되어 혼자 살아남을 수도 있습니다 살아남기 위한 치열한 총격전의 세계 전략보드게임 </a:t>
            </a:r>
            <a:r>
              <a:rPr lang="en-US" altLang="ko-KR" sz="1800" dirty="0" smtClean="0"/>
              <a:t>Bang ! </a:t>
            </a:r>
            <a:r>
              <a:rPr lang="ko-KR" altLang="en-US" sz="1800" dirty="0" smtClean="0"/>
              <a:t>이다</a:t>
            </a:r>
            <a:r>
              <a:rPr lang="en-US" altLang="ko-KR" sz="1800" dirty="0" smtClean="0"/>
              <a:t>.</a:t>
            </a:r>
          </a:p>
          <a:p>
            <a:r>
              <a:rPr lang="ko-KR" altLang="en-US" sz="1800" dirty="0" smtClean="0"/>
              <a:t>네트워크를 이용한 멀티플레이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방식으로 진행되는 </a:t>
            </a:r>
            <a:r>
              <a:rPr lang="ko-KR" altLang="en-US" sz="1800" dirty="0" err="1" smtClean="0"/>
              <a:t>턴방식의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안드로이드</a:t>
            </a:r>
            <a:r>
              <a:rPr lang="ko-KR" altLang="en-US" sz="1800" dirty="0" smtClean="0"/>
              <a:t> 게임이다</a:t>
            </a:r>
            <a:r>
              <a:rPr lang="en-US" altLang="ko-KR" sz="1800" dirty="0" smtClean="0"/>
              <a:t>.</a:t>
            </a:r>
          </a:p>
          <a:p>
            <a:r>
              <a:rPr lang="ko-KR" altLang="en-US" sz="1800" dirty="0" smtClean="0"/>
              <a:t>심리전이 </a:t>
            </a:r>
            <a:r>
              <a:rPr lang="ko-KR" altLang="en-US" sz="1800" dirty="0" err="1" smtClean="0"/>
              <a:t>중심이되는</a:t>
            </a:r>
            <a:r>
              <a:rPr lang="ko-KR" altLang="en-US" sz="1800" dirty="0" smtClean="0"/>
              <a:t> 특이한 게임방식이다</a:t>
            </a:r>
            <a:r>
              <a:rPr lang="en-US" altLang="ko-KR" sz="1800" dirty="0" smtClean="0"/>
              <a:t>.</a:t>
            </a:r>
          </a:p>
          <a:p>
            <a:r>
              <a:rPr lang="ko-KR" altLang="en-US" sz="1800" dirty="0" smtClean="0"/>
              <a:t>사람 사이의 거리가 게임의 중요한 요소이다</a:t>
            </a:r>
            <a:r>
              <a:rPr lang="en-US" altLang="ko-KR" sz="1800" dirty="0" smtClean="0"/>
              <a:t>.</a:t>
            </a:r>
          </a:p>
          <a:p>
            <a:r>
              <a:rPr lang="ko-KR" altLang="en-US" sz="1800" dirty="0" smtClean="0"/>
              <a:t>역할에 따라 목표가 다르고 그 역할을 감춘 채 게임의 진행되어 긴장과 즐거움이 커진다</a:t>
            </a:r>
            <a:r>
              <a:rPr lang="en-US" altLang="ko-KR" sz="1800" dirty="0" smtClean="0"/>
              <a:t>.</a:t>
            </a:r>
          </a:p>
          <a:p>
            <a:pPr>
              <a:buNone/>
            </a:pPr>
            <a:r>
              <a:rPr lang="en-US" altLang="ko-KR" sz="1800" dirty="0" smtClean="0"/>
              <a:t>      (</a:t>
            </a:r>
            <a:r>
              <a:rPr lang="ko-KR" altLang="en-US" sz="1800" dirty="0" smtClean="0"/>
              <a:t>누가 아군인지 </a:t>
            </a:r>
            <a:r>
              <a:rPr lang="ko-KR" altLang="en-US" sz="1800" dirty="0" err="1" smtClean="0"/>
              <a:t>빨리판단하는</a:t>
            </a:r>
            <a:r>
              <a:rPr lang="ko-KR" altLang="en-US" sz="1800" dirty="0" smtClean="0"/>
              <a:t> 능력과 적을 속이는 뛰어난 연기력도 필요하다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포커페이스</a:t>
            </a:r>
            <a:r>
              <a:rPr lang="en-US" altLang="ko-KR" sz="1800" dirty="0" smtClean="0"/>
              <a:t>)</a:t>
            </a:r>
          </a:p>
          <a:p>
            <a:r>
              <a:rPr lang="en-US" altLang="ko-KR" sz="1800" dirty="0" smtClean="0"/>
              <a:t>“</a:t>
            </a:r>
            <a:r>
              <a:rPr lang="ko-KR" altLang="en-US" sz="1800" dirty="0" smtClean="0"/>
              <a:t>카드 펼치기</a:t>
            </a:r>
            <a:r>
              <a:rPr lang="en-US" altLang="ko-KR" sz="1800" dirty="0" smtClean="0"/>
              <a:t>” </a:t>
            </a:r>
            <a:r>
              <a:rPr lang="ko-KR" altLang="en-US" sz="1800" dirty="0" smtClean="0"/>
              <a:t>시스템과 다양한 종류의 카드가 게임에 깊이를 더해 준다</a:t>
            </a:r>
            <a:r>
              <a:rPr lang="en-US" altLang="ko-KR" sz="1800" dirty="0" smtClean="0"/>
              <a:t>.  (</a:t>
            </a:r>
            <a:r>
              <a:rPr lang="ko-KR" altLang="en-US" sz="1800" dirty="0" smtClean="0"/>
              <a:t>카드 활용도에 따라 게임의 승리에 가까워질 수 도 있다</a:t>
            </a:r>
            <a:r>
              <a:rPr lang="en-US" altLang="ko-KR" sz="1800" dirty="0" smtClean="0"/>
              <a:t>.</a:t>
            </a:r>
          </a:p>
          <a:p>
            <a:r>
              <a:rPr lang="ko-KR" altLang="en-US" sz="1800" dirty="0" smtClean="0"/>
              <a:t>모두 </a:t>
            </a:r>
            <a:r>
              <a:rPr lang="ko-KR" altLang="en-US" sz="1800" dirty="0" err="1" smtClean="0"/>
              <a:t>한턴이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종료될때마다</a:t>
            </a:r>
            <a:r>
              <a:rPr lang="ko-KR" altLang="en-US" sz="1800" dirty="0" smtClean="0"/>
              <a:t> 의심투표시스템을 </a:t>
            </a:r>
            <a:r>
              <a:rPr lang="ko-KR" altLang="en-US" sz="1800" dirty="0" err="1" smtClean="0"/>
              <a:t>도입하야</a:t>
            </a:r>
            <a:r>
              <a:rPr lang="ko-KR" altLang="en-US" sz="1800" dirty="0" smtClean="0"/>
              <a:t> 온라인의 한계점인 눈치싸움을 보안하였다</a:t>
            </a:r>
            <a:r>
              <a:rPr lang="en-US" altLang="ko-KR" sz="1800" dirty="0" smtClean="0"/>
              <a:t> </a:t>
            </a:r>
            <a:br>
              <a:rPr lang="en-US" altLang="ko-KR" sz="1800" dirty="0" smtClean="0"/>
            </a:br>
            <a:r>
              <a:rPr lang="ko-KR" altLang="en-US" sz="1800" dirty="0" smtClean="0"/>
              <a:t>의심 투표란 게임인원이 모두 </a:t>
            </a:r>
            <a:r>
              <a:rPr lang="ko-KR" altLang="en-US" sz="1800" dirty="0" err="1" smtClean="0"/>
              <a:t>한턴씩</a:t>
            </a:r>
            <a:r>
              <a:rPr lang="ko-KR" altLang="en-US" sz="1800" dirty="0" smtClean="0"/>
              <a:t> 종료 </a:t>
            </a:r>
            <a:r>
              <a:rPr lang="ko-KR" altLang="en-US" sz="1800" dirty="0" err="1" smtClean="0"/>
              <a:t>될때마다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다음턴에</a:t>
            </a:r>
            <a:r>
              <a:rPr lang="ko-KR" altLang="en-US" sz="1800" dirty="0" smtClean="0"/>
              <a:t> 누구를 </a:t>
            </a:r>
            <a:r>
              <a:rPr lang="ko-KR" altLang="en-US" sz="1800" dirty="0" err="1" smtClean="0"/>
              <a:t>공격하고싶은지</a:t>
            </a:r>
            <a:r>
              <a:rPr lang="ko-KR" altLang="en-US" sz="1800" dirty="0" smtClean="0"/>
              <a:t> 정하는 시스템이다 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ko-KR" altLang="en-US" sz="1800" dirty="0" smtClean="0"/>
              <a:t>이 투표 결과는 취합후 투표수로만 모두가 </a:t>
            </a:r>
            <a:r>
              <a:rPr lang="ko-KR" altLang="en-US" sz="1800" dirty="0" err="1" smtClean="0"/>
              <a:t>볼수있다</a:t>
            </a:r>
            <a:endParaRPr lang="en-US" altLang="ko-KR" sz="1800" dirty="0" smtClean="0"/>
          </a:p>
          <a:p>
            <a:r>
              <a:rPr lang="en-US" altLang="ko-KR" sz="1800" dirty="0" smtClean="0"/>
              <a:t>Bang !</a:t>
            </a:r>
            <a:r>
              <a:rPr lang="ko-KR" altLang="en-US" sz="1800" dirty="0" smtClean="0"/>
              <a:t> 카드를 이용한 보드게임으로 </a:t>
            </a:r>
            <a:r>
              <a:rPr lang="en-US" altLang="ko-KR" sz="1800" dirty="0" smtClean="0"/>
              <a:t>4</a:t>
            </a:r>
            <a:r>
              <a:rPr lang="ko-KR" altLang="en-US" sz="1800" dirty="0" smtClean="0"/>
              <a:t>명</a:t>
            </a:r>
            <a:r>
              <a:rPr lang="en-US" altLang="ko-KR" sz="1800" dirty="0" smtClean="0"/>
              <a:t>~ 6</a:t>
            </a:r>
            <a:r>
              <a:rPr lang="ko-KR" altLang="en-US" sz="1800" dirty="0" smtClean="0"/>
              <a:t>명 </a:t>
            </a:r>
            <a:r>
              <a:rPr lang="ko-KR" altLang="en-US" sz="1800" b="1" dirty="0" smtClean="0"/>
              <a:t>까지</a:t>
            </a:r>
            <a:r>
              <a:rPr lang="ko-KR" altLang="en-US" sz="1800" dirty="0" smtClean="0"/>
              <a:t> 진행이 가능하다 </a:t>
            </a:r>
            <a:endParaRPr lang="en-US" altLang="ko-KR" sz="1800" dirty="0" smtClean="0"/>
          </a:p>
          <a:p>
            <a:r>
              <a:rPr lang="ko-KR" altLang="en-US" sz="1800" dirty="0" smtClean="0"/>
              <a:t>여러 가지 기능의 카드들을 가지고 여러 가지 변수를 발생시켜 결과를 예측하기 힘들다</a:t>
            </a:r>
            <a:endParaRPr lang="en-US" altLang="ko-KR" sz="1800" dirty="0" smtClean="0"/>
          </a:p>
          <a:p>
            <a:r>
              <a:rPr lang="ko-KR" altLang="en-US" sz="1800" dirty="0" smtClean="0"/>
              <a:t>서부배경의 마피아의 카드버전으로써 카드게임과 눈치게임을 동시에 즐길 수 있어 흥미롭다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endParaRPr lang="ko-KR" alt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역할선택창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사용자의 캐릭터카드를 나타낼 슬롯이다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계정아이디가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카드 보유 개수를 나타낸다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새로운 메시지가 도착하면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버튼색이</a:t>
            </a:r>
            <a:r>
              <a:rPr lang="ko-KR" altLang="en-US" sz="1000" dirty="0" smtClean="0">
                <a:solidFill>
                  <a:schemeClr val="tx1"/>
                </a:solidFill>
              </a:rPr>
              <a:t> 바뀐다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누를 경우 자신이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보유하고있는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 목록이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원하는 카드를 클릭하면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랜덤한</a:t>
            </a:r>
            <a:r>
              <a:rPr lang="ko-KR" altLang="en-US" sz="1000" dirty="0" smtClean="0">
                <a:solidFill>
                  <a:schemeClr val="tx1"/>
                </a:solidFill>
              </a:rPr>
              <a:t> 역할이 부여된다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시간게이지가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꽉찰동안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카드를 선택하지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않을경우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자동으로 선택해준다 제한시간은 </a:t>
            </a:r>
            <a:r>
              <a:rPr lang="en-US" altLang="ko-KR" sz="1000" dirty="0" smtClean="0">
                <a:solidFill>
                  <a:schemeClr val="tx1"/>
                </a:solidFill>
              </a:rPr>
              <a:t>15</a:t>
            </a:r>
            <a:r>
              <a:rPr lang="ko-KR" altLang="en-US" sz="1000" dirty="0" smtClean="0">
                <a:solidFill>
                  <a:schemeClr val="tx1"/>
                </a:solidFill>
              </a:rPr>
              <a:t>초이다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캐릭터카드를 나타낼 슬롯이다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/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1" name="Picture 3" descr="D:\Ogog\개임내부-역할-선택중-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36" name="타원 35"/>
          <p:cNvSpPr/>
          <p:nvPr/>
        </p:nvSpPr>
        <p:spPr>
          <a:xfrm>
            <a:off x="1714480" y="257174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6</a:t>
            </a:r>
            <a:endParaRPr lang="ko-KR" altLang="en-US" sz="1300" dirty="0"/>
          </a:p>
        </p:txBody>
      </p:sp>
      <p:sp>
        <p:nvSpPr>
          <p:cNvPr id="37" name="타원 36"/>
          <p:cNvSpPr/>
          <p:nvPr/>
        </p:nvSpPr>
        <p:spPr>
          <a:xfrm>
            <a:off x="6143636" y="221455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7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4643438" y="492919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3000364" y="471488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3786182" y="442913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8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786182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3" name="타원 12"/>
          <p:cNvSpPr/>
          <p:nvPr/>
        </p:nvSpPr>
        <p:spPr>
          <a:xfrm>
            <a:off x="7072330" y="171448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4" name="타원 13"/>
          <p:cNvSpPr/>
          <p:nvPr/>
        </p:nvSpPr>
        <p:spPr>
          <a:xfrm>
            <a:off x="7643834" y="278605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</a:t>
            </a:r>
            <a:r>
              <a:rPr lang="en-US" altLang="ko-KR" sz="4400" dirty="0" smtClean="0">
                <a:solidFill>
                  <a:schemeClr val="tx2"/>
                </a:solidFill>
              </a:rPr>
              <a:t> – </a:t>
            </a:r>
            <a:r>
              <a:rPr lang="ko-KR" altLang="en-US" sz="4400" dirty="0" smtClean="0">
                <a:solidFill>
                  <a:schemeClr val="tx2"/>
                </a:solidFill>
              </a:rPr>
              <a:t>역할선택창 </a:t>
            </a:r>
            <a:r>
              <a:rPr lang="en-US" altLang="ko-KR" sz="4400" dirty="0" smtClean="0">
                <a:solidFill>
                  <a:schemeClr val="tx2"/>
                </a:solidFill>
              </a:rPr>
              <a:t>2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800" dirty="0" smtClean="0">
                <a:solidFill>
                  <a:schemeClr val="tx1"/>
                </a:solidFill>
              </a:rPr>
              <a:t>. </a:t>
            </a:r>
            <a:r>
              <a:rPr lang="ko-KR" altLang="en-US" sz="800" dirty="0" smtClean="0">
                <a:solidFill>
                  <a:schemeClr val="tx1"/>
                </a:solidFill>
              </a:rPr>
              <a:t>사용자의 캐릭터카드를 나타낼 슬롯이다</a:t>
            </a:r>
            <a:r>
              <a:rPr lang="en-US" altLang="ko-KR" sz="8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사용자의 계정아이디가 나타난다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사용자의 카드 보유 개수를 나타낸다</a:t>
            </a:r>
            <a:r>
              <a:rPr lang="en-US" altLang="ko-KR" sz="8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버튼을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sz="800" dirty="0" smtClean="0">
                <a:solidFill>
                  <a:schemeClr val="tx1"/>
                </a:solidFill>
              </a:rPr>
              <a:t>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8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800" dirty="0" smtClean="0">
                <a:solidFill>
                  <a:schemeClr val="tx1"/>
                </a:solidFill>
              </a:rPr>
              <a:t>. </a:t>
            </a:r>
            <a:r>
              <a:rPr lang="ko-KR" altLang="en-US" sz="800" dirty="0" smtClean="0">
                <a:solidFill>
                  <a:schemeClr val="tx1"/>
                </a:solidFill>
              </a:rPr>
              <a:t>새로운 메시지가 도착하면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버튼색이</a:t>
            </a:r>
            <a:r>
              <a:rPr lang="ko-KR" altLang="en-US" sz="800" dirty="0" smtClean="0">
                <a:solidFill>
                  <a:schemeClr val="tx1"/>
                </a:solidFill>
              </a:rPr>
              <a:t> 바뀐다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버튼을 누를 경우 자신이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보유하고있는</a:t>
            </a:r>
            <a:r>
              <a:rPr lang="ko-KR" altLang="en-US" sz="800" dirty="0" smtClean="0">
                <a:solidFill>
                  <a:schemeClr val="tx1"/>
                </a:solidFill>
              </a:rPr>
              <a:t> 카드 목록이 나타난다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원하는 카드를 클릭하면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랜덤한</a:t>
            </a:r>
            <a:r>
              <a:rPr lang="ko-KR" altLang="en-US" sz="800" dirty="0" smtClean="0">
                <a:solidFill>
                  <a:schemeClr val="tx1"/>
                </a:solidFill>
              </a:rPr>
              <a:t> 역할이 부여된다</a:t>
            </a:r>
            <a:r>
              <a:rPr lang="en-US" altLang="ko-KR" sz="8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시간게이지가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꽉찰동안</a:t>
            </a:r>
            <a:r>
              <a:rPr lang="ko-KR" altLang="en-US" sz="800" dirty="0" smtClean="0">
                <a:solidFill>
                  <a:schemeClr val="tx1"/>
                </a:solidFill>
              </a:rPr>
              <a:t> 카드를 선택하지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않을경우</a:t>
            </a:r>
            <a:r>
              <a:rPr lang="ko-KR" altLang="en-US" sz="800" dirty="0" smtClean="0">
                <a:solidFill>
                  <a:schemeClr val="tx1"/>
                </a:solidFill>
              </a:rPr>
              <a:t> 자동으로 선택해준다 제한시간은 </a:t>
            </a:r>
            <a:r>
              <a:rPr lang="en-US" altLang="ko-KR" sz="800" dirty="0" smtClean="0">
                <a:solidFill>
                  <a:schemeClr val="tx1"/>
                </a:solidFill>
              </a:rPr>
              <a:t>15</a:t>
            </a:r>
            <a:r>
              <a:rPr lang="ko-KR" altLang="en-US" sz="800" dirty="0" smtClean="0">
                <a:solidFill>
                  <a:schemeClr val="tx1"/>
                </a:solidFill>
              </a:rPr>
              <a:t>초이다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사용자의 캐릭터카드를 나타낼 슬롯이다</a:t>
            </a:r>
            <a:r>
              <a:rPr lang="en-US" altLang="ko-KR" sz="8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자신이 선택한 카드는 뒤집어져서 그 역할의 문구가 나타난다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800" dirty="0" smtClean="0">
                <a:solidFill>
                  <a:schemeClr val="tx1"/>
                </a:solidFill>
              </a:rPr>
              <a:t>다른 유저가 카드를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선택했을경우</a:t>
            </a:r>
            <a:r>
              <a:rPr lang="ko-KR" altLang="en-US" sz="800" dirty="0" smtClean="0">
                <a:solidFill>
                  <a:schemeClr val="tx1"/>
                </a:solidFill>
              </a:rPr>
              <a:t> 카드가 사라진다</a:t>
            </a:r>
            <a:endParaRPr lang="en-US" altLang="ko-KR" sz="800" dirty="0" smtClean="0">
              <a:solidFill>
                <a:schemeClr val="tx1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4" name="Picture 2" descr="D:\Ogog\개임내부-역할-선택중--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36" name="타원 35"/>
          <p:cNvSpPr/>
          <p:nvPr/>
        </p:nvSpPr>
        <p:spPr>
          <a:xfrm>
            <a:off x="4714876" y="257174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9</a:t>
            </a:r>
            <a:endParaRPr lang="ko-KR" altLang="en-US" sz="1300" dirty="0"/>
          </a:p>
        </p:txBody>
      </p:sp>
      <p:sp>
        <p:nvSpPr>
          <p:cNvPr id="37" name="타원 36"/>
          <p:cNvSpPr/>
          <p:nvPr/>
        </p:nvSpPr>
        <p:spPr>
          <a:xfrm>
            <a:off x="5286380" y="314324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/>
          </a:p>
        </p:txBody>
      </p:sp>
      <p:sp>
        <p:nvSpPr>
          <p:cNvPr id="9" name="타원 8"/>
          <p:cNvSpPr/>
          <p:nvPr/>
        </p:nvSpPr>
        <p:spPr>
          <a:xfrm>
            <a:off x="1714480" y="257174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6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6143636" y="221455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7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4643438" y="492919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000364" y="471488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3" name="타원 12"/>
          <p:cNvSpPr/>
          <p:nvPr/>
        </p:nvSpPr>
        <p:spPr>
          <a:xfrm>
            <a:off x="3786182" y="442913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8</a:t>
            </a:r>
            <a:endParaRPr lang="ko-KR" altLang="en-US" sz="1300" dirty="0"/>
          </a:p>
        </p:txBody>
      </p:sp>
      <p:sp>
        <p:nvSpPr>
          <p:cNvPr id="14" name="타원 13"/>
          <p:cNvSpPr/>
          <p:nvPr/>
        </p:nvSpPr>
        <p:spPr>
          <a:xfrm>
            <a:off x="3786182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5" name="타원 14"/>
          <p:cNvSpPr/>
          <p:nvPr/>
        </p:nvSpPr>
        <p:spPr>
          <a:xfrm>
            <a:off x="7072330" y="171448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6" name="타원 15"/>
          <p:cNvSpPr/>
          <p:nvPr/>
        </p:nvSpPr>
        <p:spPr>
          <a:xfrm>
            <a:off x="7643834" y="278605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sp>
        <p:nvSpPr>
          <p:cNvPr id="18" name="TextBox 17"/>
          <p:cNvSpPr txBox="1"/>
          <p:nvPr/>
        </p:nvSpPr>
        <p:spPr>
          <a:xfrm>
            <a:off x="5246402" y="3143248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chemeClr val="bg1"/>
                </a:solidFill>
              </a:rPr>
              <a:t>10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</a:t>
            </a:r>
            <a:r>
              <a:rPr lang="en-US" altLang="ko-KR" sz="4400" dirty="0" smtClean="0">
                <a:solidFill>
                  <a:schemeClr val="tx2"/>
                </a:solidFill>
              </a:rPr>
              <a:t> – </a:t>
            </a:r>
            <a:r>
              <a:rPr lang="ko-KR" altLang="en-US" sz="4400" dirty="0" smtClean="0">
                <a:solidFill>
                  <a:schemeClr val="tx2"/>
                </a:solidFill>
              </a:rPr>
              <a:t>캐릭터선택창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사용자의 캐릭터카드를 나타낼 슬롯이다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새로운 메시지가 도착하면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버튼색이</a:t>
            </a:r>
            <a:r>
              <a:rPr lang="ko-KR" altLang="en-US" sz="1000" dirty="0" smtClean="0">
                <a:solidFill>
                  <a:schemeClr val="tx1"/>
                </a:solidFill>
              </a:rPr>
              <a:t> 바뀐다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시간게이지가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꽉찰동안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카드를 선택하지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않을경우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자동으로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두가지를</a:t>
            </a:r>
            <a:r>
              <a:rPr lang="ko-KR" altLang="en-US" sz="1000" dirty="0" smtClean="0">
                <a:solidFill>
                  <a:schemeClr val="tx1"/>
                </a:solidFill>
              </a:rPr>
              <a:t> 선택해준다 제한시간은 </a:t>
            </a:r>
            <a:r>
              <a:rPr lang="en-US" altLang="ko-KR" sz="1000" dirty="0" smtClean="0">
                <a:solidFill>
                  <a:schemeClr val="tx1"/>
                </a:solidFill>
              </a:rPr>
              <a:t>15</a:t>
            </a:r>
            <a:r>
              <a:rPr lang="ko-KR" altLang="en-US" sz="1000" dirty="0" smtClean="0">
                <a:solidFill>
                  <a:schemeClr val="tx1"/>
                </a:solidFill>
              </a:rPr>
              <a:t>초이다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원하는 카드를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두가지</a:t>
            </a:r>
            <a:r>
              <a:rPr lang="ko-KR" altLang="en-US" sz="1000" dirty="0" smtClean="0">
                <a:solidFill>
                  <a:schemeClr val="tx1"/>
                </a:solidFill>
              </a:rPr>
              <a:t> 클릭하면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랜덤한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두개의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카드가 부여된다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8" name="Picture 2" descr="D:\Ogog\개임내부-캐릭터-선택중-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2009829"/>
            <a:ext cx="6714000" cy="3776625"/>
          </a:xfrm>
          <a:prstGeom prst="rect">
            <a:avLst/>
          </a:prstGeom>
          <a:noFill/>
        </p:spPr>
      </p:pic>
      <p:sp>
        <p:nvSpPr>
          <p:cNvPr id="19" name="타원 18"/>
          <p:cNvSpPr/>
          <p:nvPr/>
        </p:nvSpPr>
        <p:spPr>
          <a:xfrm>
            <a:off x="5643570" y="235743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37" name="타원 36"/>
          <p:cNvSpPr/>
          <p:nvPr/>
        </p:nvSpPr>
        <p:spPr>
          <a:xfrm>
            <a:off x="1928794" y="271462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7143768" y="207167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7715272" y="314324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</a:t>
            </a:r>
            <a:r>
              <a:rPr lang="en-US" altLang="ko-KR" sz="4400" dirty="0" smtClean="0">
                <a:solidFill>
                  <a:schemeClr val="tx2"/>
                </a:solidFill>
              </a:rPr>
              <a:t> – </a:t>
            </a:r>
            <a:r>
              <a:rPr lang="ko-KR" altLang="en-US" sz="4400" dirty="0" smtClean="0">
                <a:solidFill>
                  <a:schemeClr val="tx2"/>
                </a:solidFill>
              </a:rPr>
              <a:t>캐릭터선택창</a:t>
            </a:r>
            <a:r>
              <a:rPr lang="en-US" altLang="ko-KR" sz="4400" dirty="0" smtClean="0">
                <a:solidFill>
                  <a:schemeClr val="tx2"/>
                </a:solidFill>
              </a:rPr>
              <a:t>2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사용자의 캐릭터카드를 나타낼 슬롯이다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새로운 메시지가 도착하면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버튼색이</a:t>
            </a:r>
            <a:r>
              <a:rPr lang="ko-KR" altLang="en-US" sz="1000" dirty="0" smtClean="0">
                <a:solidFill>
                  <a:schemeClr val="tx1"/>
                </a:solidFill>
              </a:rPr>
              <a:t> 바뀐다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자신이 선택한 카드는 뒤집어져서 그 역할의 문구가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다른 유저가 카드를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선택했을경우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카드가 사라진다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2" name="Picture 2" descr="D:\Ogog\개임내부-캐릭터-선택중--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19" name="타원 18"/>
          <p:cNvSpPr/>
          <p:nvPr/>
        </p:nvSpPr>
        <p:spPr>
          <a:xfrm>
            <a:off x="3286116" y="300037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sp>
        <p:nvSpPr>
          <p:cNvPr id="36" name="타원 35"/>
          <p:cNvSpPr/>
          <p:nvPr/>
        </p:nvSpPr>
        <p:spPr>
          <a:xfrm>
            <a:off x="4857752" y="235743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7143768" y="207167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7643834" y="278605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</a:t>
            </a:r>
            <a:r>
              <a:rPr lang="en-US" altLang="ko-KR" sz="4400" dirty="0" smtClean="0">
                <a:solidFill>
                  <a:schemeClr val="tx2"/>
                </a:solidFill>
              </a:rPr>
              <a:t> – </a:t>
            </a:r>
            <a:r>
              <a:rPr lang="ko-KR" altLang="en-US" sz="4400" dirty="0" smtClean="0">
                <a:solidFill>
                  <a:schemeClr val="tx2"/>
                </a:solidFill>
              </a:rPr>
              <a:t>캐릭터선택창</a:t>
            </a:r>
            <a:r>
              <a:rPr lang="en-US" altLang="ko-KR" sz="4400" dirty="0" smtClean="0">
                <a:solidFill>
                  <a:schemeClr val="tx2"/>
                </a:solidFill>
              </a:rPr>
              <a:t>3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사용자의 캐릭터카드를 나타낼 슬롯이다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계정아이디가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카드 보유 개수를 나타낸다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누를경우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새로운 메시지가 도착하면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버튼색이</a:t>
            </a:r>
            <a:r>
              <a:rPr lang="ko-KR" altLang="en-US" sz="1000" dirty="0" smtClean="0">
                <a:solidFill>
                  <a:schemeClr val="tx1"/>
                </a:solidFill>
              </a:rPr>
              <a:t> 바뀐다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버튼을 누를 경우 자신이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보유하고있는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 목록이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시간게이지가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꽉찰동안</a:t>
            </a:r>
            <a:r>
              <a:rPr lang="ko-KR" altLang="en-US" sz="1000" dirty="0" smtClean="0">
                <a:solidFill>
                  <a:schemeClr val="tx1"/>
                </a:solidFill>
              </a:rPr>
              <a:t> 카드를 선택하지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않을경우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자동으로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한가지를선택해준다</a:t>
            </a:r>
            <a:r>
              <a:rPr lang="ko-KR" altLang="en-US" sz="1000" dirty="0" smtClean="0">
                <a:solidFill>
                  <a:schemeClr val="tx1"/>
                </a:solidFill>
              </a:rPr>
              <a:t> 제한시간은 </a:t>
            </a:r>
            <a:r>
              <a:rPr lang="en-US" altLang="ko-KR" sz="1000" dirty="0" smtClean="0">
                <a:solidFill>
                  <a:schemeClr val="tx1"/>
                </a:solidFill>
              </a:rPr>
              <a:t>15</a:t>
            </a:r>
            <a:r>
              <a:rPr lang="ko-KR" altLang="en-US" sz="1000" dirty="0" smtClean="0">
                <a:solidFill>
                  <a:schemeClr val="tx1"/>
                </a:solidFill>
              </a:rPr>
              <a:t>초이다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뽑은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두가지중</a:t>
            </a:r>
            <a:r>
              <a:rPr lang="ko-KR" altLang="en-US" sz="1000" dirty="0" smtClean="0">
                <a:solidFill>
                  <a:schemeClr val="tx1"/>
                </a:solidFill>
              </a:rPr>
              <a:t> 하나의 캐릭터카드를 선택 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캐릭터카드를 나타낼 슬롯이다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6" name="Picture 2" descr="D:\Ogog\개임내부-캐릭터-선택중--3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19" name="타원 18"/>
          <p:cNvSpPr/>
          <p:nvPr/>
        </p:nvSpPr>
        <p:spPr>
          <a:xfrm>
            <a:off x="3071802" y="278605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7</a:t>
            </a:r>
            <a:endParaRPr lang="ko-KR" altLang="en-US" sz="1300" dirty="0"/>
          </a:p>
        </p:txBody>
      </p:sp>
      <p:sp>
        <p:nvSpPr>
          <p:cNvPr id="8" name="타원 7"/>
          <p:cNvSpPr/>
          <p:nvPr/>
        </p:nvSpPr>
        <p:spPr>
          <a:xfrm>
            <a:off x="6072198" y="228599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6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4643438" y="492919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3000364" y="471488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3786182" y="442913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8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786182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3" name="타원 12"/>
          <p:cNvSpPr/>
          <p:nvPr/>
        </p:nvSpPr>
        <p:spPr>
          <a:xfrm>
            <a:off x="7072330" y="171448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4" name="타원 13"/>
          <p:cNvSpPr/>
          <p:nvPr/>
        </p:nvSpPr>
        <p:spPr>
          <a:xfrm>
            <a:off x="7643834" y="278605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D:\Ogog\게임내부-백그라운드-뿌리기중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ko-KR" altLang="en-US" dirty="0" smtClean="0"/>
              <a:t>레이아웃 </a:t>
            </a:r>
            <a:r>
              <a:rPr lang="en-US" altLang="ko-KR" dirty="0" smtClean="0"/>
              <a:t>(</a:t>
            </a:r>
            <a:r>
              <a:rPr lang="ko-KR" altLang="en-US" dirty="0" smtClean="0"/>
              <a:t>게임진행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카드뿌리기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7" name="타원 6"/>
          <p:cNvSpPr/>
          <p:nvPr/>
        </p:nvSpPr>
        <p:spPr>
          <a:xfrm>
            <a:off x="3929058" y="271462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8" name="타원 7"/>
          <p:cNvSpPr/>
          <p:nvPr/>
        </p:nvSpPr>
        <p:spPr>
          <a:xfrm>
            <a:off x="7072330" y="171448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2643174" y="307181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6</a:t>
            </a:r>
            <a:endParaRPr lang="ko-KR" altLang="en-US" sz="1300" dirty="0"/>
          </a:p>
        </p:txBody>
      </p:sp>
      <p:sp>
        <p:nvSpPr>
          <p:cNvPr id="12" name="직사각형 11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err="1" smtClean="0">
                <a:solidFill>
                  <a:schemeClr val="tx1"/>
                </a:solidFill>
              </a:rPr>
              <a:t>꺼내기전</a:t>
            </a:r>
            <a:r>
              <a:rPr lang="ko-KR" altLang="en-US" sz="1000" dirty="0" smtClean="0">
                <a:solidFill>
                  <a:schemeClr val="tx1"/>
                </a:solidFill>
              </a:rPr>
              <a:t> 더미 카드이다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사용자가 선택한 인물카드이다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카드 보유 개수를 나타낸다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카드를 뿌리는 애니메이션이다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자신의 남은 라이프 개수 만큼 총알로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643042" y="392906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20" name="타원 19"/>
          <p:cNvSpPr/>
          <p:nvPr/>
        </p:nvSpPr>
        <p:spPr>
          <a:xfrm>
            <a:off x="6715140" y="478632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sp>
        <p:nvSpPr>
          <p:cNvPr id="22" name="타원 21"/>
          <p:cNvSpPr/>
          <p:nvPr/>
        </p:nvSpPr>
        <p:spPr>
          <a:xfrm>
            <a:off x="7143768" y="300037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16" name="타원 15"/>
          <p:cNvSpPr/>
          <p:nvPr/>
        </p:nvSpPr>
        <p:spPr>
          <a:xfrm>
            <a:off x="6215074" y="264318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7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D:\Ogog\개임내부-캐릭터-선택후-카드분배후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kumimoji="0" lang="ko-KR" altLang="en-US" sz="4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카드뿌린후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err="1" smtClean="0">
                <a:solidFill>
                  <a:schemeClr val="tx1"/>
                </a:solidFill>
              </a:rPr>
              <a:t>꺼내기전</a:t>
            </a:r>
            <a:r>
              <a:rPr lang="ko-KR" altLang="en-US" sz="1000" dirty="0" smtClean="0">
                <a:solidFill>
                  <a:schemeClr val="tx1"/>
                </a:solidFill>
              </a:rPr>
              <a:t> 더미 카드이다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사용자가 선택한 인물카드이다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사용자의 카드 보유 개수를 나타낸다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선택한 역할이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보안관일경우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다음과 같은 아이콘이 유저 모두에게 보여진다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0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0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자신의 남은 라이프 개수 만큼 총알로 나타난다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1000" dirty="0" smtClean="0">
                <a:solidFill>
                  <a:schemeClr val="tx1"/>
                </a:solidFill>
              </a:rPr>
              <a:t>자신의 남은 카드 개수가 보여진다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/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1071538" y="400050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3071802" y="15716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8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929058" y="271462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3" name="타원 12"/>
          <p:cNvSpPr/>
          <p:nvPr/>
        </p:nvSpPr>
        <p:spPr>
          <a:xfrm>
            <a:off x="7072330" y="171448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4" name="타원 13"/>
          <p:cNvSpPr/>
          <p:nvPr/>
        </p:nvSpPr>
        <p:spPr>
          <a:xfrm>
            <a:off x="1643042" y="392906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5" name="타원 14"/>
          <p:cNvSpPr/>
          <p:nvPr/>
        </p:nvSpPr>
        <p:spPr>
          <a:xfrm>
            <a:off x="6715140" y="478632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sp>
        <p:nvSpPr>
          <p:cNvPr id="16" name="타원 15"/>
          <p:cNvSpPr/>
          <p:nvPr/>
        </p:nvSpPr>
        <p:spPr>
          <a:xfrm>
            <a:off x="7143768" y="300037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6</a:t>
            </a:r>
            <a:endParaRPr lang="ko-KR" altLang="en-US" sz="1300" dirty="0"/>
          </a:p>
        </p:txBody>
      </p:sp>
      <p:sp>
        <p:nvSpPr>
          <p:cNvPr id="17" name="타원 16"/>
          <p:cNvSpPr/>
          <p:nvPr/>
        </p:nvSpPr>
        <p:spPr>
          <a:xfrm>
            <a:off x="6215074" y="264318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7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Ogog\개임내부-캐릭터-선택후-카드분배후-방향선택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방향선택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3286148" cy="1500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</a:t>
            </a:r>
            <a:r>
              <a:rPr lang="en-US" altLang="ko-KR" sz="1200" dirty="0" smtClean="0">
                <a:solidFill>
                  <a:srgbClr val="FF0000"/>
                </a:solidFill>
              </a:rPr>
              <a:t>* </a:t>
            </a:r>
            <a:r>
              <a:rPr lang="ko-KR" altLang="en-US" sz="1200" dirty="0" smtClean="0">
                <a:solidFill>
                  <a:srgbClr val="FF0000"/>
                </a:solidFill>
              </a:rPr>
              <a:t>보안관이 선택을 부여된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시간동안</a:t>
            </a:r>
            <a:r>
              <a:rPr lang="ko-KR" altLang="en-US" sz="1200" dirty="0" smtClean="0">
                <a:solidFill>
                  <a:srgbClr val="FF0000"/>
                </a:solidFill>
              </a:rPr>
              <a:t> 선택하지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않을경우</a:t>
            </a:r>
            <a:r>
              <a:rPr lang="ko-KR" altLang="en-US" sz="1200" dirty="0" smtClean="0">
                <a:solidFill>
                  <a:srgbClr val="FF0000"/>
                </a:solidFill>
              </a:rPr>
              <a:t> 무작위로 방향이 선택된다</a:t>
            </a:r>
            <a:endParaRPr lang="en-US" altLang="ko-KR" sz="1200" dirty="0" smtClean="0">
              <a:solidFill>
                <a:srgbClr val="FF0000"/>
              </a:solidFill>
            </a:endParaRPr>
          </a:p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     </a:t>
            </a:r>
            <a:r>
              <a:rPr lang="ko-KR" altLang="en-US" sz="1200" dirty="0" smtClean="0">
                <a:solidFill>
                  <a:schemeClr val="tx1"/>
                </a:solidFill>
              </a:rPr>
              <a:t>옵션 다이얼로그 가 나타난다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</a:rPr>
              <a:t>2.     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꺼내기전</a:t>
            </a:r>
            <a:r>
              <a:rPr lang="ko-KR" altLang="en-US" sz="1200" dirty="0" smtClean="0">
                <a:solidFill>
                  <a:schemeClr val="tx1"/>
                </a:solidFill>
              </a:rPr>
              <a:t> 더미 카드이다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</a:rPr>
              <a:t>3.      </a:t>
            </a:r>
            <a:r>
              <a:rPr lang="ko-KR" altLang="en-US" sz="1200" dirty="0" smtClean="0">
                <a:solidFill>
                  <a:schemeClr val="tx1"/>
                </a:solidFill>
              </a:rPr>
              <a:t>사용자가 선택한 인물카드이다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</a:rPr>
              <a:t>4.      </a:t>
            </a:r>
            <a:r>
              <a:rPr lang="ko-KR" altLang="en-US" sz="1200" dirty="0" smtClean="0">
                <a:solidFill>
                  <a:schemeClr val="tx1"/>
                </a:solidFill>
              </a:rPr>
              <a:t>사용자의 카드 보유 개수를 나타낸다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</a:rPr>
              <a:t>5.      </a:t>
            </a:r>
            <a:r>
              <a:rPr lang="ko-KR" altLang="en-US" sz="1200" dirty="0" smtClean="0">
                <a:solidFill>
                  <a:schemeClr val="tx1"/>
                </a:solidFill>
              </a:rPr>
              <a:t>선택한 역할이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보안관일경우</a:t>
            </a:r>
            <a:r>
              <a:rPr lang="ko-KR" altLang="en-US" sz="1200" dirty="0" smtClean="0">
                <a:solidFill>
                  <a:schemeClr val="tx1"/>
                </a:solidFill>
              </a:rPr>
              <a:t> 다음과 같은 아이콘이 유저 모두에게      보여진다</a:t>
            </a: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2928926" y="328612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9</a:t>
            </a:r>
            <a:endParaRPr lang="ko-KR" altLang="en-US" sz="1300" dirty="0"/>
          </a:p>
        </p:txBody>
      </p:sp>
      <p:sp>
        <p:nvSpPr>
          <p:cNvPr id="8" name="타원 7"/>
          <p:cNvSpPr/>
          <p:nvPr/>
        </p:nvSpPr>
        <p:spPr>
          <a:xfrm>
            <a:off x="1571604" y="292893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1071538" y="400050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5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3071802" y="15716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8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929058" y="271462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3" name="타원 12"/>
          <p:cNvSpPr/>
          <p:nvPr/>
        </p:nvSpPr>
        <p:spPr>
          <a:xfrm>
            <a:off x="7072330" y="171448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4" name="타원 13"/>
          <p:cNvSpPr/>
          <p:nvPr/>
        </p:nvSpPr>
        <p:spPr>
          <a:xfrm>
            <a:off x="1643042" y="392906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5" name="타원 14"/>
          <p:cNvSpPr/>
          <p:nvPr/>
        </p:nvSpPr>
        <p:spPr>
          <a:xfrm>
            <a:off x="6715140" y="478632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sp>
        <p:nvSpPr>
          <p:cNvPr id="16" name="타원 15"/>
          <p:cNvSpPr/>
          <p:nvPr/>
        </p:nvSpPr>
        <p:spPr>
          <a:xfrm>
            <a:off x="7143768" y="300037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6</a:t>
            </a:r>
            <a:endParaRPr lang="ko-KR" altLang="en-US" sz="1300" dirty="0"/>
          </a:p>
        </p:txBody>
      </p:sp>
      <p:sp>
        <p:nvSpPr>
          <p:cNvPr id="17" name="타원 16"/>
          <p:cNvSpPr/>
          <p:nvPr/>
        </p:nvSpPr>
        <p:spPr>
          <a:xfrm>
            <a:off x="6215074" y="264318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7</a:t>
            </a:r>
            <a:endParaRPr lang="ko-KR" altLang="en-US" sz="1300" dirty="0"/>
          </a:p>
        </p:txBody>
      </p:sp>
      <p:sp>
        <p:nvSpPr>
          <p:cNvPr id="18" name="TextBox 17"/>
          <p:cNvSpPr txBox="1"/>
          <p:nvPr/>
        </p:nvSpPr>
        <p:spPr>
          <a:xfrm>
            <a:off x="1500166" y="2928934"/>
            <a:ext cx="3571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solidFill>
                  <a:schemeClr val="bg1"/>
                </a:solidFill>
              </a:rPr>
              <a:t>10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500562" y="5357826"/>
            <a:ext cx="3429024" cy="1500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</a:rPr>
              <a:t>6.    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대화창</a:t>
            </a:r>
            <a:r>
              <a:rPr lang="ko-KR" altLang="en-US" sz="1200" dirty="0" smtClean="0">
                <a:solidFill>
                  <a:schemeClr val="tx1"/>
                </a:solidFill>
              </a:rPr>
              <a:t> 다이얼 로그가 나타난다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</a:rPr>
              <a:t>7.     </a:t>
            </a:r>
            <a:r>
              <a:rPr lang="ko-KR" altLang="en-US" sz="1200" dirty="0" smtClean="0">
                <a:solidFill>
                  <a:schemeClr val="tx1"/>
                </a:solidFill>
              </a:rPr>
              <a:t>자신의 남은 라이프 개수 만큼 총알로 나타난다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</a:rPr>
              <a:t>8.     </a:t>
            </a:r>
            <a:r>
              <a:rPr lang="ko-KR" altLang="en-US" sz="1200" dirty="0" smtClean="0">
                <a:solidFill>
                  <a:schemeClr val="tx1"/>
                </a:solidFill>
              </a:rPr>
              <a:t>자신의 남은 카드 개수가 보여진다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</a:rPr>
              <a:t>9.    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첫턴은</a:t>
            </a:r>
            <a:r>
              <a:rPr lang="ko-KR" altLang="en-US" sz="1200" dirty="0" smtClean="0">
                <a:solidFill>
                  <a:schemeClr val="tx1"/>
                </a:solidFill>
              </a:rPr>
              <a:t> 보안관역할은 가진 사용자로부터 시작되고 어디 방향으로부터 시작될지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화살표벼튼으로</a:t>
            </a:r>
            <a:r>
              <a:rPr lang="ko-KR" altLang="en-US" sz="1200" dirty="0" smtClean="0">
                <a:solidFill>
                  <a:schemeClr val="tx1"/>
                </a:solidFill>
              </a:rPr>
              <a:t> 선택한다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marL="342900" indent="-342900"/>
            <a:r>
              <a:rPr lang="en-US" altLang="ko-KR" sz="1200" dirty="0" smtClean="0">
                <a:solidFill>
                  <a:schemeClr val="tx1"/>
                </a:solidFill>
              </a:rPr>
              <a:t>10.   </a:t>
            </a:r>
            <a:r>
              <a:rPr lang="ko-KR" altLang="en-US" sz="1200" dirty="0" smtClean="0">
                <a:solidFill>
                  <a:schemeClr val="tx1"/>
                </a:solidFill>
              </a:rPr>
              <a:t>차례 구분법은  붉은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뒷배경으로</a:t>
            </a:r>
            <a:r>
              <a:rPr lang="ko-KR" altLang="en-US" sz="1200" dirty="0" smtClean="0">
                <a:solidFill>
                  <a:schemeClr val="tx1"/>
                </a:solidFill>
              </a:rPr>
              <a:t> 구분한다</a:t>
            </a:r>
            <a:endParaRPr lang="en-US" altLang="ko-KR" sz="1200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Ogog\개임내부-캐릭터-선택후-카드분배후-장착카드-장착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3600" cy="3776400"/>
          </a:xfrm>
          <a:prstGeom prst="rect">
            <a:avLst/>
          </a:prstGeom>
          <a:noFill/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kumimoji="0" lang="ko-KR" altLang="en-US" sz="4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턴시작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000" dirty="0" smtClean="0"/>
              <a:t>장착카드는 파란테두리로 나타나며 </a:t>
            </a:r>
            <a:r>
              <a:rPr lang="ko-KR" altLang="en-US" sz="1000" dirty="0" err="1" smtClean="0"/>
              <a:t>장착할경우</a:t>
            </a:r>
            <a:r>
              <a:rPr lang="ko-KR" altLang="en-US" sz="1000" dirty="0" smtClean="0"/>
              <a:t> </a:t>
            </a:r>
            <a:r>
              <a:rPr lang="ko-KR" altLang="en-US" sz="1000" dirty="0" err="1" smtClean="0"/>
              <a:t>게임판에</a:t>
            </a:r>
            <a:r>
              <a:rPr lang="ko-KR" altLang="en-US" sz="1000" dirty="0" smtClean="0"/>
              <a:t> 나타난다</a:t>
            </a:r>
            <a:endParaRPr lang="en-US" altLang="ko-KR" sz="1000" dirty="0" smtClean="0"/>
          </a:p>
          <a:p>
            <a:pPr marL="342900" indent="-342900">
              <a:buAutoNum type="arabicPeriod"/>
            </a:pPr>
            <a:r>
              <a:rPr lang="ko-KR" altLang="en-US" sz="1000" dirty="0" err="1" smtClean="0"/>
              <a:t>액티비티</a:t>
            </a:r>
            <a:r>
              <a:rPr lang="ko-KR" altLang="en-US" sz="1000" dirty="0" smtClean="0"/>
              <a:t> 카드는 갈색 테두리로 나타난다</a:t>
            </a:r>
            <a:endParaRPr lang="en-US" altLang="ko-KR" sz="1000" dirty="0" smtClean="0"/>
          </a:p>
          <a:p>
            <a:pPr marL="342900" indent="-342900">
              <a:buAutoNum type="arabicPeriod"/>
            </a:pPr>
            <a:r>
              <a:rPr lang="ko-KR" altLang="en-US" sz="1000" dirty="0" smtClean="0"/>
              <a:t>카드가 </a:t>
            </a:r>
            <a:r>
              <a:rPr lang="ko-KR" altLang="en-US" sz="1000" dirty="0" err="1" smtClean="0"/>
              <a:t>많을경우</a:t>
            </a:r>
            <a:r>
              <a:rPr lang="ko-KR" altLang="en-US" sz="1000" dirty="0" smtClean="0"/>
              <a:t> </a:t>
            </a:r>
            <a:r>
              <a:rPr lang="ko-KR" altLang="en-US" sz="1000" dirty="0" err="1" smtClean="0"/>
              <a:t>스크롤바로</a:t>
            </a:r>
            <a:r>
              <a:rPr lang="ko-KR" altLang="en-US" sz="1000" dirty="0" smtClean="0"/>
              <a:t> 넘긴다</a:t>
            </a:r>
            <a:endParaRPr lang="en-US" altLang="ko-KR" sz="1000" dirty="0" smtClean="0"/>
          </a:p>
          <a:p>
            <a:pPr marL="342900" indent="-342900">
              <a:buAutoNum type="arabicPeriod"/>
            </a:pPr>
            <a:r>
              <a:rPr lang="ko-KR" altLang="en-US" sz="1000" dirty="0" smtClean="0"/>
              <a:t>버튼을 </a:t>
            </a:r>
            <a:r>
              <a:rPr lang="ko-KR" altLang="en-US" sz="1000" dirty="0" err="1" smtClean="0"/>
              <a:t>누를경우</a:t>
            </a:r>
            <a:r>
              <a:rPr lang="ko-KR" altLang="en-US" sz="1000" dirty="0" smtClean="0"/>
              <a:t> 자신의 턴이 종료된다</a:t>
            </a:r>
            <a:endParaRPr lang="en-US" altLang="ko-KR" sz="1000" dirty="0" smtClean="0"/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500298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2000232" y="307181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3286116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2786050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857620" y="164305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:\Ogog\개임내부-공격할대상-선택-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카드사용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600" dirty="0" smtClean="0"/>
              <a:t>사용할 카드는 클릭 시 커지면서 노란색 </a:t>
            </a:r>
            <a:r>
              <a:rPr lang="ko-KR" altLang="en-US" sz="1600" dirty="0" err="1" smtClean="0"/>
              <a:t>태두리가</a:t>
            </a:r>
            <a:r>
              <a:rPr lang="ko-KR" altLang="en-US" sz="1600" dirty="0" smtClean="0"/>
              <a:t> 생기며 카드를 사용할 대상의 영역을 선택 해야 한다</a:t>
            </a:r>
            <a:r>
              <a:rPr lang="en-US" altLang="ko-KR" sz="1600" dirty="0"/>
              <a:t>.</a:t>
            </a:r>
            <a:endParaRPr lang="en-US" altLang="ko-KR" sz="1600" dirty="0" smtClean="0"/>
          </a:p>
          <a:p>
            <a:pPr marL="342900" indent="-342900">
              <a:buAutoNum type="arabicPeriod"/>
            </a:pPr>
            <a:r>
              <a:rPr lang="ko-KR" altLang="en-US" sz="1600" dirty="0" smtClean="0"/>
              <a:t>버튼을 </a:t>
            </a:r>
            <a:r>
              <a:rPr lang="ko-KR" altLang="en-US" sz="1600" dirty="0" err="1" smtClean="0"/>
              <a:t>누를경우</a:t>
            </a:r>
            <a:r>
              <a:rPr lang="ko-KR" altLang="en-US" sz="1600" dirty="0" smtClean="0"/>
              <a:t> 자신의 턴이 종료된다</a:t>
            </a:r>
            <a:endParaRPr lang="en-US" altLang="ko-KR" sz="1600" dirty="0" smtClean="0"/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3330132" y="4033105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4" name="타원 13"/>
          <p:cNvSpPr/>
          <p:nvPr/>
        </p:nvSpPr>
        <p:spPr>
          <a:xfrm>
            <a:off x="3857620" y="1750207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</p:spTree>
    <p:extLst>
      <p:ext uri="{BB962C8B-B14F-4D97-AF65-F5344CB8AC3E}">
        <p14:creationId xmlns="" xmlns:p14="http://schemas.microsoft.com/office/powerpoint/2010/main" val="14095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개발목적</a:t>
            </a:r>
            <a:r>
              <a:rPr lang="en-US" altLang="ko-KR" dirty="0" smtClean="0"/>
              <a:t>/</a:t>
            </a:r>
            <a:r>
              <a:rPr lang="ko-KR" altLang="en-US" dirty="0" smtClean="0"/>
              <a:t>이유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785786" y="1600200"/>
            <a:ext cx="7786742" cy="4525963"/>
          </a:xfrm>
        </p:spPr>
        <p:txBody>
          <a:bodyPr>
            <a:normAutofit/>
          </a:bodyPr>
          <a:lstStyle/>
          <a:p>
            <a:r>
              <a:rPr lang="ko-KR" altLang="en-US" sz="2000" dirty="0" err="1" smtClean="0"/>
              <a:t>스마트폰</a:t>
            </a:r>
            <a:r>
              <a:rPr lang="ko-KR" altLang="en-US" sz="2000" dirty="0" smtClean="0"/>
              <a:t> 게임시장이 전세계적으로 활성화 되었고 보드게임이 각광 받고 있다</a:t>
            </a:r>
            <a:r>
              <a:rPr lang="en-US" altLang="ko-KR" sz="2000" dirty="0" smtClean="0"/>
              <a:t>.</a:t>
            </a:r>
            <a:r>
              <a:rPr lang="ko-KR" altLang="en-US" sz="2000" dirty="0" smtClean="0"/>
              <a:t> </a:t>
            </a:r>
            <a:endParaRPr lang="en-US" altLang="ko-KR" sz="2000" dirty="0" smtClean="0"/>
          </a:p>
          <a:p>
            <a:r>
              <a:rPr lang="ko-KR" altLang="en-US" sz="2000" dirty="0" err="1" smtClean="0"/>
              <a:t>단시간안에</a:t>
            </a:r>
            <a:r>
              <a:rPr lang="ko-KR" altLang="en-US" sz="2000" dirty="0" smtClean="0"/>
              <a:t> 사용자에게 재미를 줘서 만족감을 </a:t>
            </a:r>
            <a:r>
              <a:rPr lang="ko-KR" altLang="en-US" sz="2000" dirty="0" err="1" smtClean="0"/>
              <a:t>줄수있는것이</a:t>
            </a:r>
            <a:r>
              <a:rPr lang="ko-KR" altLang="en-US" sz="2000" dirty="0" smtClean="0"/>
              <a:t> 게임이다 생각하였다</a:t>
            </a:r>
            <a:r>
              <a:rPr lang="en-US" altLang="ko-KR" sz="2000" dirty="0" smtClean="0"/>
              <a:t>.</a:t>
            </a:r>
          </a:p>
          <a:p>
            <a:r>
              <a:rPr lang="ko-KR" altLang="en-US" sz="2000" dirty="0" smtClean="0"/>
              <a:t>현재 존재하는 </a:t>
            </a:r>
            <a:r>
              <a:rPr lang="ko-KR" altLang="en-US" sz="2000" dirty="0" err="1" smtClean="0"/>
              <a:t>게임판을</a:t>
            </a:r>
            <a:r>
              <a:rPr lang="ko-KR" altLang="en-US" sz="2000" dirty="0" smtClean="0"/>
              <a:t> 이용한 방식의 </a:t>
            </a:r>
            <a:r>
              <a:rPr lang="ko-KR" altLang="en-US" sz="2000" dirty="0" err="1" smtClean="0"/>
              <a:t>앱게임이</a:t>
            </a:r>
            <a:r>
              <a:rPr lang="ko-KR" altLang="en-US" sz="2000" dirty="0" smtClean="0"/>
              <a:t> 아니라 카드게임 보드게임 전략게임을 </a:t>
            </a:r>
            <a:r>
              <a:rPr lang="en-US" altLang="ko-KR" sz="2000" dirty="0" smtClean="0"/>
              <a:t>              </a:t>
            </a:r>
            <a:r>
              <a:rPr lang="ko-KR" altLang="en-US" sz="2000" dirty="0" smtClean="0"/>
              <a:t>한꺼번에 </a:t>
            </a:r>
            <a:r>
              <a:rPr lang="ko-KR" altLang="en-US" sz="2000" dirty="0" err="1" smtClean="0"/>
              <a:t>즐길수있는</a:t>
            </a:r>
            <a:r>
              <a:rPr lang="ko-KR" altLang="en-US" sz="2000" dirty="0" smtClean="0"/>
              <a:t> 게임을 만들고 싶어서 </a:t>
            </a:r>
            <a:endParaRPr lang="en-US" altLang="ko-KR" sz="2000" dirty="0" smtClean="0"/>
          </a:p>
          <a:p>
            <a:r>
              <a:rPr lang="ko-KR" altLang="en-US" sz="2000" dirty="0" smtClean="0"/>
              <a:t>온라인에서도 눈치게임이 가능하다는 것을 입증하기 위해서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C/S </a:t>
            </a:r>
            <a:r>
              <a:rPr lang="ko-KR" altLang="en-US" sz="2000" dirty="0" smtClean="0"/>
              <a:t>프로그래밍 실력을 향상하고 동시에 대회 경험을 쌓는다</a:t>
            </a:r>
            <a:r>
              <a:rPr lang="en-US" altLang="ko-KR" sz="2000" dirty="0" smtClean="0"/>
              <a:t>.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lang="ko-KR" altLang="en-US" sz="4400" noProof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카드사용</a:t>
            </a:r>
            <a:r>
              <a:rPr lang="en-US" altLang="ko-KR" sz="4400" noProof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2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600" dirty="0" smtClean="0"/>
              <a:t>카드 사용시 선택한 대상이 맞는지 확인한다</a:t>
            </a:r>
            <a:endParaRPr lang="en-US" altLang="ko-KR" sz="1600" dirty="0" smtClean="0"/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500298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2000232" y="307181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3286116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2786050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857620" y="164305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pic>
        <p:nvPicPr>
          <p:cNvPr id="2050" name="Picture 2" descr="C:\Users\K\Documents\카카오톡 받은 파일\Ogog (1)\개임내부-공격할대상-선택--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14" y="1581426"/>
            <a:ext cx="6713600" cy="3776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타원 12"/>
          <p:cNvSpPr/>
          <p:nvPr/>
        </p:nvSpPr>
        <p:spPr>
          <a:xfrm>
            <a:off x="3178959" y="322421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</p:spTree>
    <p:extLst>
      <p:ext uri="{BB962C8B-B14F-4D97-AF65-F5344CB8AC3E}">
        <p14:creationId xmlns="" xmlns:p14="http://schemas.microsoft.com/office/powerpoint/2010/main" val="14095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lang="ko-KR" altLang="en-US" sz="4400" noProof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카드사용</a:t>
            </a:r>
            <a:r>
              <a:rPr lang="en-US" altLang="ko-KR" sz="44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3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/>
            <a:r>
              <a:rPr lang="en-US" altLang="ko-KR" sz="1600" dirty="0" smtClean="0"/>
              <a:t>      </a:t>
            </a:r>
            <a:r>
              <a:rPr lang="en-US" altLang="ko-KR" sz="1600" dirty="0" smtClean="0">
                <a:solidFill>
                  <a:srgbClr val="FF0000"/>
                </a:solidFill>
              </a:rPr>
              <a:t>*</a:t>
            </a:r>
            <a:r>
              <a:rPr lang="en-US" altLang="ko-KR" sz="1600" dirty="0" smtClean="0"/>
              <a:t> </a:t>
            </a:r>
            <a:r>
              <a:rPr lang="ko-KR" altLang="en-US" sz="1600" dirty="0" smtClean="0">
                <a:solidFill>
                  <a:srgbClr val="FF0000"/>
                </a:solidFill>
              </a:rPr>
              <a:t>부여된 </a:t>
            </a:r>
            <a:r>
              <a:rPr lang="ko-KR" altLang="en-US" sz="1600" dirty="0" err="1" smtClean="0">
                <a:solidFill>
                  <a:srgbClr val="FF0000"/>
                </a:solidFill>
              </a:rPr>
              <a:t>시간동안</a:t>
            </a:r>
            <a:r>
              <a:rPr lang="ko-KR" altLang="en-US" sz="1600" dirty="0" smtClean="0">
                <a:solidFill>
                  <a:srgbClr val="FF0000"/>
                </a:solidFill>
              </a:rPr>
              <a:t> 아무런 행동을 </a:t>
            </a:r>
            <a:r>
              <a:rPr lang="ko-KR" altLang="en-US" sz="1600" dirty="0" err="1" smtClean="0">
                <a:solidFill>
                  <a:srgbClr val="FF0000"/>
                </a:solidFill>
              </a:rPr>
              <a:t>하지않을경우는</a:t>
            </a:r>
            <a:r>
              <a:rPr lang="ko-KR" altLang="en-US" sz="1600" dirty="0" smtClean="0">
                <a:solidFill>
                  <a:srgbClr val="FF0000"/>
                </a:solidFill>
              </a:rPr>
              <a:t> 자동적으로 아니요 버튼으로 처리된다</a:t>
            </a:r>
            <a:endParaRPr lang="en-US" altLang="ko-KR" sz="1600" dirty="0" smtClean="0">
              <a:solidFill>
                <a:srgbClr val="FF0000"/>
              </a:solidFill>
            </a:endParaRPr>
          </a:p>
          <a:p>
            <a:pPr marL="342900" indent="-342900"/>
            <a:r>
              <a:rPr lang="en-US" altLang="ko-KR" sz="1600" dirty="0" smtClean="0"/>
              <a:t>1.     </a:t>
            </a:r>
            <a:r>
              <a:rPr lang="ko-KR" altLang="en-US" sz="1600" dirty="0" smtClean="0"/>
              <a:t>상대방에게 공격을 받았을 경우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이를 방어 할 것인지 확인한다</a:t>
            </a:r>
            <a:r>
              <a:rPr lang="en-US" altLang="ko-KR" sz="1600" dirty="0" smtClean="0"/>
              <a:t>.</a:t>
            </a:r>
            <a:r>
              <a:rPr lang="ko-KR" altLang="en-US" sz="1600" dirty="0" smtClean="0"/>
              <a:t> </a:t>
            </a:r>
            <a:endParaRPr lang="en-US" altLang="ko-KR" sz="1600" dirty="0" smtClean="0"/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500298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2000232" y="307181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3286116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2786050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857620" y="164305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pic>
        <p:nvPicPr>
          <p:cNvPr id="3074" name="Picture 2" descr="C:\Users\K\Documents\카카오톡 받은 파일\Ogog (1)\개임내부-빗나감-사용여부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200" y="1643050"/>
            <a:ext cx="6713599" cy="3776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타원 12"/>
          <p:cNvSpPr/>
          <p:nvPr/>
        </p:nvSpPr>
        <p:spPr>
          <a:xfrm>
            <a:off x="2714612" y="300989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</p:spTree>
    <p:extLst>
      <p:ext uri="{BB962C8B-B14F-4D97-AF65-F5344CB8AC3E}">
        <p14:creationId xmlns="" xmlns:p14="http://schemas.microsoft.com/office/powerpoint/2010/main" val="30700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lang="ko-KR" altLang="en-US" sz="4400" noProof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카드사용</a:t>
            </a:r>
            <a:r>
              <a:rPr lang="en-US" altLang="ko-KR" sz="4400" noProof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4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600" dirty="0" smtClean="0"/>
              <a:t>게임 안에서 공격을 피할 수 있게 해주는 장착카드로서 카드더미에서 </a:t>
            </a:r>
            <a:r>
              <a:rPr lang="ko-KR" altLang="en-US" sz="1600" dirty="0" err="1" smtClean="0"/>
              <a:t>한장을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뽑아 </a:t>
            </a:r>
            <a:r>
              <a:rPr lang="ko-KR" altLang="en-US" sz="1600" dirty="0" err="1" smtClean="0"/>
              <a:t>크로버카드일경우</a:t>
            </a:r>
            <a:r>
              <a:rPr lang="ko-KR" altLang="en-US" sz="1600" dirty="0" smtClean="0"/>
              <a:t> 공격을 막을 수 있다</a:t>
            </a:r>
            <a:r>
              <a:rPr lang="en-US" altLang="ko-KR" sz="1600" dirty="0" smtClean="0"/>
              <a:t>.</a:t>
            </a:r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500298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2000232" y="307181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3286116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2786050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857620" y="164305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pic>
        <p:nvPicPr>
          <p:cNvPr id="4098" name="Picture 2" descr="C:\Users\K\Documents\카카오톡 받은 파일\Ogog (1)\개임내부-술통피하기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986" y="1578281"/>
            <a:ext cx="6713600" cy="3776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타원 12"/>
          <p:cNvSpPr/>
          <p:nvPr/>
        </p:nvSpPr>
        <p:spPr>
          <a:xfrm>
            <a:off x="4071934" y="278092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</p:spTree>
    <p:extLst>
      <p:ext uri="{BB962C8B-B14F-4D97-AF65-F5344CB8AC3E}">
        <p14:creationId xmlns="" xmlns:p14="http://schemas.microsoft.com/office/powerpoint/2010/main" val="203229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lang="ko-KR" altLang="en-US" sz="4400" noProof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카드사용</a:t>
            </a:r>
            <a:r>
              <a:rPr lang="en-US" altLang="ko-KR" sz="44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5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600" dirty="0"/>
              <a:t>게</a:t>
            </a:r>
            <a:r>
              <a:rPr lang="ko-KR" altLang="en-US" sz="1600" dirty="0" smtClean="0"/>
              <a:t>임 안 카드의 기능으로 사용시 현재 인원 수 만큼 카드를 뽑아 순서대로 선택하여 가져간다</a:t>
            </a:r>
            <a:r>
              <a:rPr lang="en-US" altLang="ko-KR" sz="1600" dirty="0" smtClean="0"/>
              <a:t>.</a:t>
            </a:r>
            <a:r>
              <a:rPr lang="ko-KR" altLang="en-US" sz="1600" dirty="0" smtClean="0"/>
              <a:t> </a:t>
            </a:r>
            <a:endParaRPr lang="en-US" altLang="ko-KR" sz="1600" dirty="0" smtClean="0"/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500298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9" name="타원 8"/>
          <p:cNvSpPr/>
          <p:nvPr/>
        </p:nvSpPr>
        <p:spPr>
          <a:xfrm>
            <a:off x="2000232" y="307181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sp>
        <p:nvSpPr>
          <p:cNvPr id="10" name="타원 9"/>
          <p:cNvSpPr/>
          <p:nvPr/>
        </p:nvSpPr>
        <p:spPr>
          <a:xfrm>
            <a:off x="3286116" y="414338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2</a:t>
            </a:r>
            <a:endParaRPr lang="ko-KR" altLang="en-US" sz="1300" dirty="0"/>
          </a:p>
        </p:txBody>
      </p:sp>
      <p:sp>
        <p:nvSpPr>
          <p:cNvPr id="11" name="타원 10"/>
          <p:cNvSpPr/>
          <p:nvPr/>
        </p:nvSpPr>
        <p:spPr>
          <a:xfrm>
            <a:off x="2786050" y="5143512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3</a:t>
            </a:r>
            <a:endParaRPr lang="ko-KR" altLang="en-US" sz="1300" dirty="0"/>
          </a:p>
        </p:txBody>
      </p:sp>
      <p:sp>
        <p:nvSpPr>
          <p:cNvPr id="12" name="타원 11"/>
          <p:cNvSpPr/>
          <p:nvPr/>
        </p:nvSpPr>
        <p:spPr>
          <a:xfrm>
            <a:off x="3857620" y="1643050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4</a:t>
            </a:r>
            <a:endParaRPr lang="ko-KR" altLang="en-US" sz="1300" dirty="0"/>
          </a:p>
        </p:txBody>
      </p:sp>
      <p:pic>
        <p:nvPicPr>
          <p:cNvPr id="5122" name="Picture 2" descr="C:\Users\K\Documents\카카오톡 받은 파일\Ogog (1)\개임내부-잡화점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986" y="1578754"/>
            <a:ext cx="6713600" cy="3776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타원 12"/>
          <p:cNvSpPr/>
          <p:nvPr/>
        </p:nvSpPr>
        <p:spPr>
          <a:xfrm>
            <a:off x="2107389" y="2132856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</p:spTree>
    <p:extLst>
      <p:ext uri="{BB962C8B-B14F-4D97-AF65-F5344CB8AC3E}">
        <p14:creationId xmlns="" xmlns:p14="http://schemas.microsoft.com/office/powerpoint/2010/main" val="123914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D:\Ogog\개임내부-카드버리기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kumimoji="0" lang="ko-KR" altLang="en-US" sz="4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턴종료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/>
            <a:endParaRPr lang="en-US" altLang="ko-KR" sz="1600" dirty="0" smtClean="0"/>
          </a:p>
          <a:p>
            <a:pPr marL="342900" indent="-342900"/>
            <a:r>
              <a:rPr lang="ko-KR" altLang="en-US" sz="1600" smtClean="0">
                <a:solidFill>
                  <a:srgbClr val="FF0000"/>
                </a:solidFill>
              </a:rPr>
              <a:t>       </a:t>
            </a:r>
            <a:r>
              <a:rPr lang="en-US" altLang="ko-KR" sz="1600" smtClean="0">
                <a:solidFill>
                  <a:srgbClr val="FF0000"/>
                </a:solidFill>
              </a:rPr>
              <a:t>* </a:t>
            </a:r>
            <a:r>
              <a:rPr lang="ko-KR" altLang="en-US" sz="1600" dirty="0" smtClean="0">
                <a:solidFill>
                  <a:srgbClr val="FF0000"/>
                </a:solidFill>
              </a:rPr>
              <a:t>부여된 </a:t>
            </a:r>
            <a:r>
              <a:rPr lang="ko-KR" altLang="en-US" sz="1600" dirty="0" err="1" smtClean="0">
                <a:solidFill>
                  <a:srgbClr val="FF0000"/>
                </a:solidFill>
              </a:rPr>
              <a:t>시간동안</a:t>
            </a:r>
            <a:r>
              <a:rPr lang="ko-KR" altLang="en-US" sz="1600" dirty="0" smtClean="0">
                <a:solidFill>
                  <a:srgbClr val="FF0000"/>
                </a:solidFill>
              </a:rPr>
              <a:t> 아무런 행동을 </a:t>
            </a:r>
            <a:r>
              <a:rPr lang="ko-KR" altLang="en-US" sz="1600" dirty="0" err="1" smtClean="0">
                <a:solidFill>
                  <a:srgbClr val="FF0000"/>
                </a:solidFill>
              </a:rPr>
              <a:t>하지않을경우는</a:t>
            </a:r>
            <a:r>
              <a:rPr lang="ko-KR" altLang="en-US" sz="1600" dirty="0" smtClean="0">
                <a:solidFill>
                  <a:srgbClr val="FF0000"/>
                </a:solidFill>
              </a:rPr>
              <a:t> 자동적으로 아니요 버튼으로 처리된다 </a:t>
            </a:r>
            <a:endParaRPr lang="en-US" altLang="ko-KR" sz="1600" dirty="0" smtClean="0">
              <a:solidFill>
                <a:srgbClr val="FF0000"/>
              </a:solidFill>
            </a:endParaRPr>
          </a:p>
          <a:p>
            <a:pPr marL="342900" indent="-342900"/>
            <a:r>
              <a:rPr lang="en-US" altLang="ko-KR" sz="1600" dirty="0" smtClean="0"/>
              <a:t>1.    </a:t>
            </a:r>
            <a:r>
              <a:rPr lang="ko-KR" altLang="en-US" sz="1600" dirty="0" smtClean="0"/>
              <a:t>자신의 턴이 끝날 때 마다 현재 자신의 라이프 개수만큼 카드를 보유해야 하므로 그 외의 카드는 버려야 한다</a:t>
            </a:r>
            <a:r>
              <a:rPr lang="en-US" altLang="ko-KR" sz="1000" dirty="0" smtClean="0"/>
              <a:t>.</a:t>
            </a:r>
            <a:r>
              <a:rPr lang="ko-KR" altLang="en-US" sz="1000" dirty="0" smtClean="0"/>
              <a:t> </a:t>
            </a:r>
            <a:endParaRPr lang="en-US" altLang="ko-KR" sz="1000" dirty="0" smtClean="0"/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734901" y="256490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</p:spTree>
    <p:extLst>
      <p:ext uri="{BB962C8B-B14F-4D97-AF65-F5344CB8AC3E}">
        <p14:creationId xmlns="" xmlns:p14="http://schemas.microsoft.com/office/powerpoint/2010/main" val="239574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게임진행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- </a:t>
            </a:r>
            <a:r>
              <a:rPr kumimoji="0" lang="ko-KR" altLang="en-US" sz="4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채팅창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/>
            <a:r>
              <a:rPr lang="en-US" altLang="ko-KR" sz="2400" dirty="0" smtClean="0"/>
              <a:t>1.</a:t>
            </a:r>
            <a:r>
              <a:rPr lang="ko-KR" altLang="en-US" sz="2400" dirty="0" err="1" smtClean="0"/>
              <a:t>채팅창을</a:t>
            </a:r>
            <a:r>
              <a:rPr lang="ko-KR" altLang="en-US" sz="2400" dirty="0" smtClean="0"/>
              <a:t>  눌렀을 때 나타나는 채팅 </a:t>
            </a:r>
            <a:r>
              <a:rPr lang="ko-KR" altLang="en-US" sz="2400" dirty="0" err="1" smtClean="0"/>
              <a:t>다이얼로그창이다</a:t>
            </a:r>
            <a:r>
              <a:rPr lang="en-US" altLang="ko-KR" sz="2400" dirty="0" smtClean="0"/>
              <a:t>.</a:t>
            </a:r>
            <a:r>
              <a:rPr lang="ko-KR" altLang="en-US" sz="2400" dirty="0" smtClean="0"/>
              <a:t> </a:t>
            </a:r>
            <a:endParaRPr lang="en-US" altLang="ko-KR" sz="2400" dirty="0" smtClean="0"/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2483768" y="2420888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pic>
        <p:nvPicPr>
          <p:cNvPr id="8195" name="Picture 3" descr="D:\Ogog\게임내부-백그라운드-채팅창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레이아웃</a:t>
            </a:r>
            <a:r>
              <a:rPr lang="en-US" altLang="ko-KR" dirty="0" smtClean="0"/>
              <a:t>(</a:t>
            </a:r>
            <a:r>
              <a:rPr lang="ko-KR" altLang="en-US" dirty="0" smtClean="0"/>
              <a:t>게임진행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지목하기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214414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/>
            <a:r>
              <a:rPr lang="ko-KR" altLang="en-US" sz="2400" dirty="0" err="1" smtClean="0"/>
              <a:t>보안관턴이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시작되기전마다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투표창이</a:t>
            </a:r>
            <a:r>
              <a:rPr lang="ko-KR" altLang="en-US" sz="2400" dirty="0" smtClean="0"/>
              <a:t> 띄어진다 투표의 제한시간은 </a:t>
            </a:r>
            <a:endParaRPr lang="en-US" altLang="ko-KR" sz="2400" dirty="0" smtClean="0"/>
          </a:p>
          <a:p>
            <a:pPr marL="800100" lvl="1" indent="-342900"/>
            <a:r>
              <a:rPr lang="en-US" altLang="ko-KR" sz="2400" dirty="0" smtClean="0"/>
              <a:t>30</a:t>
            </a:r>
            <a:r>
              <a:rPr lang="ko-KR" altLang="en-US" sz="2400" dirty="0" smtClean="0"/>
              <a:t>초이다</a:t>
            </a:r>
            <a:r>
              <a:rPr lang="en-US" altLang="ko-KR" sz="2400" dirty="0" smtClean="0"/>
              <a:t>.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" name="Picture 2" descr="D:\Ogog\게임내부-백그라운드-지목창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571612"/>
            <a:ext cx="6714000" cy="37766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1"/>
          <p:cNvSpPr txBox="1">
            <a:spLocks/>
          </p:cNvSpPr>
          <p:nvPr/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레이아웃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게임종료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734901" y="2564904"/>
            <a:ext cx="214314" cy="21431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 smtClean="0"/>
              <a:t>1</a:t>
            </a:r>
            <a:endParaRPr lang="ko-KR" altLang="en-US" sz="1300" dirty="0"/>
          </a:p>
        </p:txBody>
      </p:sp>
      <p:pic>
        <p:nvPicPr>
          <p:cNvPr id="4099" name="Picture 3" descr="D:\Ogog\메뉴얼\게임진행\개임내부-승리화면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52" y="1571612"/>
            <a:ext cx="6713600" cy="3776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39574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개발목적</a:t>
            </a:r>
            <a:r>
              <a:rPr lang="en-US" altLang="ko-KR" dirty="0" smtClean="0"/>
              <a:t>/</a:t>
            </a:r>
            <a:r>
              <a:rPr lang="ko-KR" altLang="en-US" dirty="0" smtClean="0"/>
              <a:t>이유 </a:t>
            </a:r>
            <a:r>
              <a:rPr lang="en-US" altLang="ko-KR" dirty="0" smtClean="0"/>
              <a:t>- 2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2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ko-KR" altLang="en-US" sz="1800" dirty="0" smtClean="0"/>
              <a:t>장점</a:t>
            </a:r>
            <a:endParaRPr lang="en-US" altLang="ko-KR" sz="1800" dirty="0" smtClean="0"/>
          </a:p>
          <a:p>
            <a:pPr>
              <a:buNone/>
            </a:pPr>
            <a:r>
              <a:rPr lang="en-US" altLang="ko-KR" sz="1800" dirty="0" smtClean="0"/>
              <a:t>-</a:t>
            </a:r>
            <a:r>
              <a:rPr lang="ko-KR" altLang="en-US" sz="1800" dirty="0" smtClean="0"/>
              <a:t>보드게임을 구입하지 않아도 된다</a:t>
            </a:r>
            <a:r>
              <a:rPr lang="en-US" altLang="ko-KR" sz="1800" dirty="0" smtClean="0"/>
              <a:t>.</a:t>
            </a:r>
          </a:p>
          <a:p>
            <a:pPr>
              <a:buNone/>
            </a:pPr>
            <a:r>
              <a:rPr lang="en-US" altLang="ko-KR" sz="1800" dirty="0" smtClean="0"/>
              <a:t>-</a:t>
            </a:r>
            <a:r>
              <a:rPr lang="ko-KR" altLang="en-US" sz="1800" dirty="0" smtClean="0"/>
              <a:t>게임을 같이 할 친구들이 없어도 할수 있다</a:t>
            </a:r>
            <a:r>
              <a:rPr lang="en-US" altLang="ko-KR" sz="1800" dirty="0" smtClean="0"/>
              <a:t>.</a:t>
            </a:r>
          </a:p>
          <a:p>
            <a:pPr>
              <a:buNone/>
            </a:pPr>
            <a:r>
              <a:rPr lang="en-US" altLang="ko-KR" sz="1800" dirty="0" smtClean="0"/>
              <a:t>-</a:t>
            </a:r>
            <a:r>
              <a:rPr lang="ko-KR" altLang="en-US" sz="1800" dirty="0" smtClean="0"/>
              <a:t>게임진행을 </a:t>
            </a:r>
            <a:r>
              <a:rPr lang="ko-KR" altLang="en-US" sz="1800" dirty="0" err="1" smtClean="0"/>
              <a:t>앱이</a:t>
            </a:r>
            <a:r>
              <a:rPr lang="ko-KR" altLang="en-US" sz="1800" dirty="0" smtClean="0"/>
              <a:t> 도맡아서 한다</a:t>
            </a:r>
            <a:r>
              <a:rPr lang="en-US" altLang="ko-KR" sz="1800" dirty="0" smtClean="0"/>
              <a:t>.</a:t>
            </a:r>
          </a:p>
          <a:p>
            <a:pPr>
              <a:buNone/>
            </a:pPr>
            <a:r>
              <a:rPr lang="en-US" altLang="ko-KR" sz="1800" dirty="0" smtClean="0"/>
              <a:t>-</a:t>
            </a:r>
            <a:r>
              <a:rPr lang="ko-KR" altLang="en-US" sz="1800" dirty="0" smtClean="0"/>
              <a:t>기존에 없던 새로운 카드를 추가하여 게임을 재미요소를 증가 시킬 수 있다</a:t>
            </a:r>
            <a:r>
              <a:rPr lang="en-US" altLang="ko-KR" sz="1800" dirty="0" smtClean="0"/>
              <a:t>.</a:t>
            </a:r>
          </a:p>
          <a:p>
            <a:pPr>
              <a:buNone/>
            </a:pPr>
            <a:r>
              <a:rPr lang="ko-KR" altLang="en-US" sz="1800" dirty="0" smtClean="0"/>
              <a:t>단점</a:t>
            </a:r>
            <a:endParaRPr lang="en-US" altLang="ko-KR" sz="1800" dirty="0" smtClean="0"/>
          </a:p>
          <a:p>
            <a:pPr>
              <a:buNone/>
            </a:pPr>
            <a:r>
              <a:rPr lang="en-US" altLang="ko-KR" sz="1800" dirty="0" smtClean="0"/>
              <a:t>-</a:t>
            </a:r>
            <a:r>
              <a:rPr lang="ko-KR" altLang="en-US" sz="1800" dirty="0" smtClean="0"/>
              <a:t>서로 마주보고 하지 않으므로 </a:t>
            </a:r>
            <a:endParaRPr lang="en-US" altLang="ko-KR" sz="1800" dirty="0" smtClean="0"/>
          </a:p>
          <a:p>
            <a:pPr>
              <a:buNone/>
            </a:pPr>
            <a:r>
              <a:rPr lang="ko-KR" altLang="en-US" sz="1800" dirty="0" smtClean="0"/>
              <a:t>게임의 요소가 반감 될 수 있다.</a:t>
            </a:r>
            <a:endParaRPr lang="en-US" altLang="ko-KR" sz="1800" dirty="0" smtClean="0"/>
          </a:p>
          <a:p>
            <a:pPr>
              <a:buNone/>
            </a:pPr>
            <a:r>
              <a:rPr lang="en-US" altLang="ko-KR" sz="1800" dirty="0" smtClean="0"/>
              <a:t>-</a:t>
            </a:r>
            <a:r>
              <a:rPr lang="ko-KR" altLang="en-US" sz="1800" dirty="0" smtClean="0"/>
              <a:t>정해진 규칙에 의해서만 진행된다</a:t>
            </a:r>
            <a:r>
              <a:rPr lang="en-US" altLang="ko-KR" sz="1800" dirty="0" smtClean="0"/>
              <a:t>.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ko-KR" altLang="en-US" sz="2300" dirty="0" smtClean="0"/>
              <a:t>장점</a:t>
            </a:r>
            <a:endParaRPr lang="en-US" altLang="ko-KR" sz="2300" dirty="0" smtClean="0"/>
          </a:p>
          <a:p>
            <a:pPr>
              <a:buNone/>
            </a:pPr>
            <a:r>
              <a:rPr lang="en-US" altLang="ko-KR" sz="2300" dirty="0" smtClean="0"/>
              <a:t>-</a:t>
            </a:r>
            <a:r>
              <a:rPr lang="ko-KR" altLang="en-US" sz="2300" dirty="0" smtClean="0"/>
              <a:t>서로 마주보고 하므로 표정도 하나의 변수가 될 수 있고 대화를 자연스럽게 할 수 있다</a:t>
            </a:r>
            <a:r>
              <a:rPr lang="en-US" altLang="ko-KR" sz="2300" dirty="0" smtClean="0"/>
              <a:t>.</a:t>
            </a:r>
          </a:p>
          <a:p>
            <a:pPr>
              <a:buNone/>
            </a:pPr>
            <a:r>
              <a:rPr lang="en-US" altLang="ko-KR" sz="2300" dirty="0" smtClean="0"/>
              <a:t>-</a:t>
            </a:r>
            <a:r>
              <a:rPr lang="ko-KR" altLang="en-US" sz="2300" dirty="0" smtClean="0"/>
              <a:t>서로 합의하 재미를 위해 규칙을 바꿀 수도 있다</a:t>
            </a:r>
            <a:r>
              <a:rPr lang="en-US" altLang="ko-KR" sz="2300" dirty="0" smtClean="0"/>
              <a:t>.</a:t>
            </a:r>
          </a:p>
          <a:p>
            <a:pPr>
              <a:buNone/>
            </a:pPr>
            <a:r>
              <a:rPr lang="ko-KR" altLang="en-US" sz="2300" dirty="0" smtClean="0"/>
              <a:t>단점</a:t>
            </a:r>
            <a:endParaRPr lang="en-US" altLang="ko-KR" sz="2300" dirty="0" smtClean="0"/>
          </a:p>
          <a:p>
            <a:pPr>
              <a:buNone/>
            </a:pPr>
            <a:r>
              <a:rPr lang="en-US" altLang="ko-KR" sz="2300" dirty="0" smtClean="0"/>
              <a:t>-</a:t>
            </a:r>
            <a:r>
              <a:rPr lang="ko-KR" altLang="en-US" sz="2300" dirty="0" smtClean="0"/>
              <a:t>보드게임을 구입 해야 한다</a:t>
            </a:r>
            <a:endParaRPr lang="en-US" altLang="ko-KR" sz="2300" dirty="0" smtClean="0"/>
          </a:p>
          <a:p>
            <a:pPr>
              <a:buNone/>
            </a:pPr>
            <a:r>
              <a:rPr lang="en-US" altLang="ko-KR" sz="2300" dirty="0" smtClean="0"/>
              <a:t>-</a:t>
            </a:r>
            <a:r>
              <a:rPr lang="ko-KR" altLang="en-US" sz="2300" dirty="0" smtClean="0"/>
              <a:t>게임 최소인원이 있어야 한다</a:t>
            </a:r>
            <a:r>
              <a:rPr lang="en-US" altLang="ko-KR" sz="2300" dirty="0" smtClean="0"/>
              <a:t>.</a:t>
            </a:r>
          </a:p>
          <a:p>
            <a:pPr>
              <a:buNone/>
            </a:pPr>
            <a:r>
              <a:rPr lang="en-US" altLang="ko-KR" sz="2300" dirty="0" smtClean="0"/>
              <a:t>-</a:t>
            </a:r>
            <a:r>
              <a:rPr lang="ko-KR" altLang="en-US" sz="2300" dirty="0" smtClean="0"/>
              <a:t>누군가는 게임진행을 시켜줘야 한다</a:t>
            </a:r>
            <a:r>
              <a:rPr lang="en-US" altLang="ko-KR" sz="2300" dirty="0" smtClean="0"/>
              <a:t>.</a:t>
            </a:r>
          </a:p>
          <a:p>
            <a:pPr>
              <a:buNone/>
            </a:pPr>
            <a:r>
              <a:rPr lang="en-US" altLang="ko-KR" sz="2300" dirty="0" smtClean="0"/>
              <a:t>-</a:t>
            </a:r>
            <a:r>
              <a:rPr lang="ko-KR" altLang="en-US" sz="2300" dirty="0" smtClean="0"/>
              <a:t>보드게임재료가 항상 있어야 한다</a:t>
            </a:r>
            <a:r>
              <a:rPr lang="en-US" altLang="ko-KR" sz="2300" dirty="0" smtClean="0"/>
              <a:t>.</a:t>
            </a:r>
          </a:p>
          <a:p>
            <a:endParaRPr lang="en-US" altLang="ko-KR" sz="2500" dirty="0" smtClean="0"/>
          </a:p>
          <a:p>
            <a:endParaRPr lang="ko-KR" altLang="en-US" sz="250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"/>
          </p:nvPr>
        </p:nvSpPr>
        <p:spPr>
          <a:xfrm>
            <a:off x="642910" y="1714488"/>
            <a:ext cx="3886200" cy="640080"/>
          </a:xfrm>
        </p:spPr>
        <p:txBody>
          <a:bodyPr/>
          <a:lstStyle/>
          <a:p>
            <a:r>
              <a:rPr lang="ko-KR" altLang="en-US" dirty="0" smtClean="0"/>
              <a:t>온라인 모드게임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ko-KR" altLang="en-US" dirty="0" smtClean="0"/>
              <a:t>오프라인 모드게임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개발 일정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31889E68-0990-4D77-8CB8-4196B35D9F52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graphicFrame>
        <p:nvGraphicFramePr>
          <p:cNvPr id="16" name="내용 개체 틀 3"/>
          <p:cNvGraphicFramePr>
            <a:graphicFrameLocks/>
          </p:cNvGraphicFramePr>
          <p:nvPr/>
        </p:nvGraphicFramePr>
        <p:xfrm>
          <a:off x="357158" y="1714488"/>
          <a:ext cx="8358246" cy="4357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7474"/>
                <a:gridCol w="5850772"/>
              </a:tblGrid>
              <a:tr h="592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날짜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일정</a:t>
                      </a:r>
                      <a:endParaRPr lang="ko-KR" altLang="en-US" sz="2400" dirty="0"/>
                    </a:p>
                  </a:txBody>
                  <a:tcPr/>
                </a:tc>
              </a:tr>
              <a:tr h="592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1/1 ~ 1/10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프로젝트 계획 및 구성</a:t>
                      </a:r>
                      <a:endParaRPr lang="ko-KR" altLang="en-US" sz="2400" dirty="0"/>
                    </a:p>
                  </a:txBody>
                  <a:tcPr anchor="ctr"/>
                </a:tc>
              </a:tr>
              <a:tr h="9324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1/12 ~ 3/1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개발 분석 및 인터페이스 구성</a:t>
                      </a:r>
                      <a:endParaRPr lang="ko-KR" altLang="en-US" sz="2400" dirty="0"/>
                    </a:p>
                  </a:txBody>
                  <a:tcPr anchor="ctr"/>
                </a:tc>
              </a:tr>
              <a:tr h="16463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3/2 ~ 6/26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800" dirty="0" smtClean="0"/>
                        <a:t>프로그램 코딩 및</a:t>
                      </a:r>
                      <a:endParaRPr lang="en-US" altLang="ko-KR" sz="4800" dirty="0" smtClean="0"/>
                    </a:p>
                    <a:p>
                      <a:pPr algn="ctr" latinLnBrk="1"/>
                      <a:r>
                        <a:rPr lang="ko-KR" altLang="en-US" sz="4800" dirty="0" smtClean="0"/>
                        <a:t>디버깅</a:t>
                      </a:r>
                      <a:r>
                        <a:rPr lang="en-US" altLang="ko-KR" sz="4800" dirty="0" smtClean="0"/>
                        <a:t> &amp;</a:t>
                      </a:r>
                      <a:r>
                        <a:rPr lang="ko-KR" altLang="en-US" sz="4800" dirty="0" smtClean="0"/>
                        <a:t> 테스트</a:t>
                      </a:r>
                      <a:endParaRPr lang="ko-KR" altLang="en-US" sz="4800" dirty="0"/>
                    </a:p>
                  </a:txBody>
                  <a:tcPr anchor="ctr"/>
                </a:tc>
              </a:tr>
              <a:tr h="5929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smtClean="0"/>
                        <a:t>6/29</a:t>
                      </a:r>
                      <a:r>
                        <a:rPr lang="en-US" altLang="ko-KR" sz="1600" baseline="0" smtClean="0"/>
                        <a:t> ~ 6/30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프로젝트 작품 완성 및 작품전시회 출품</a:t>
                      </a:r>
                      <a:endParaRPr lang="ko-KR" altLang="en-US" sz="24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개발환경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785786" y="1600200"/>
            <a:ext cx="7786742" cy="4525963"/>
          </a:xfrm>
        </p:spPr>
        <p:txBody>
          <a:bodyPr>
            <a:normAutofit/>
          </a:bodyPr>
          <a:lstStyle/>
          <a:p>
            <a:r>
              <a:rPr lang="en-US" altLang="ko-KR" sz="2000" dirty="0" smtClean="0">
                <a:latin typeface="HY태백B" pitchFamily="18" charset="-127"/>
                <a:ea typeface="HY태백B" pitchFamily="18" charset="-127"/>
              </a:rPr>
              <a:t>OS : Windows 7 64-bit</a:t>
            </a:r>
          </a:p>
          <a:p>
            <a:r>
              <a:rPr lang="ko-KR" altLang="en-US" sz="2000" dirty="0" smtClean="0">
                <a:latin typeface="HY태백B" pitchFamily="18" charset="-127"/>
                <a:ea typeface="HY태백B" pitchFamily="18" charset="-127"/>
              </a:rPr>
              <a:t>개발 언어 </a:t>
            </a:r>
            <a:r>
              <a:rPr lang="en-US" altLang="ko-KR" sz="2000" dirty="0" smtClean="0">
                <a:latin typeface="HY태백B" pitchFamily="18" charset="-127"/>
                <a:ea typeface="HY태백B" pitchFamily="18" charset="-127"/>
              </a:rPr>
              <a:t>: Java, XML</a:t>
            </a:r>
          </a:p>
          <a:p>
            <a:r>
              <a:rPr lang="ko-KR" altLang="en-US" sz="2000" dirty="0" smtClean="0">
                <a:latin typeface="HY태백B" pitchFamily="18" charset="-127"/>
                <a:ea typeface="HY태백B" pitchFamily="18" charset="-127"/>
              </a:rPr>
              <a:t>개발 플랫폼 </a:t>
            </a:r>
            <a:r>
              <a:rPr lang="en-US" altLang="ko-KR" sz="2000" dirty="0" smtClean="0">
                <a:latin typeface="HY태백B" pitchFamily="18" charset="-127"/>
                <a:ea typeface="HY태백B" pitchFamily="18" charset="-127"/>
              </a:rPr>
              <a:t>: Android 4.0.3(API 15)</a:t>
            </a:r>
          </a:p>
          <a:p>
            <a:r>
              <a:rPr lang="ko-KR" altLang="en-US" sz="2000" dirty="0" smtClean="0">
                <a:latin typeface="HY태백B" pitchFamily="18" charset="-127"/>
                <a:ea typeface="HY태백B" pitchFamily="18" charset="-127"/>
              </a:rPr>
              <a:t>개발 도구 </a:t>
            </a:r>
            <a:r>
              <a:rPr lang="en-US" altLang="ko-KR" sz="2000" dirty="0" smtClean="0">
                <a:latin typeface="HY태백B" pitchFamily="18" charset="-127"/>
                <a:ea typeface="HY태백B" pitchFamily="18" charset="-127"/>
              </a:rPr>
              <a:t>: JDK7.0_67,  Eclipse 4.2(Juno)</a:t>
            </a:r>
          </a:p>
          <a:p>
            <a:r>
              <a:rPr lang="ko-KR" altLang="en-US" sz="2000" dirty="0" smtClean="0">
                <a:latin typeface="HY태백B" pitchFamily="18" charset="-127"/>
                <a:ea typeface="HY태백B" pitchFamily="18" charset="-127"/>
              </a:rPr>
              <a:t>스마트 기기 </a:t>
            </a:r>
            <a:r>
              <a:rPr lang="en-US" altLang="ko-KR" sz="2000" dirty="0" smtClean="0">
                <a:latin typeface="HY태백B" pitchFamily="18" charset="-127"/>
                <a:ea typeface="HY태백B" pitchFamily="18" charset="-127"/>
              </a:rPr>
              <a:t>: Samsung Galaxy Tab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스토리보드</a:t>
            </a:r>
            <a:endParaRPr lang="ko-KR" altLang="en-US" dirty="0"/>
          </a:p>
        </p:txBody>
      </p:sp>
      <p:pic>
        <p:nvPicPr>
          <p:cNvPr id="5125" name="Picture 5" descr="D:\Ogog\메뉴얼\Untitled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28794" y="1571612"/>
            <a:ext cx="4929222" cy="50822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십곡차\로고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500174"/>
            <a:ext cx="6714000" cy="3776625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레이아웃</a:t>
            </a:r>
            <a:r>
              <a:rPr lang="en-US" altLang="ko-KR" dirty="0" smtClean="0"/>
              <a:t>(</a:t>
            </a:r>
            <a:r>
              <a:rPr lang="ko-KR" altLang="en-US" dirty="0" smtClean="0"/>
              <a:t>로고화면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071538" y="5357826"/>
            <a:ext cx="6715172" cy="135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</a:rPr>
              <a:t>로고화면이다</a:t>
            </a:r>
            <a:r>
              <a:rPr lang="en-US" altLang="ko-KR" dirty="0" smtClean="0">
                <a:solidFill>
                  <a:schemeClr val="tx1"/>
                </a:solidFill>
              </a:rPr>
              <a:t>(3</a:t>
            </a:r>
            <a:r>
              <a:rPr lang="ko-KR" altLang="en-US" dirty="0" err="1" smtClean="0">
                <a:solidFill>
                  <a:schemeClr val="tx1"/>
                </a:solidFill>
              </a:rPr>
              <a:t>초후에</a:t>
            </a:r>
            <a:r>
              <a:rPr lang="ko-KR" altLang="en-US" dirty="0" smtClean="0">
                <a:solidFill>
                  <a:schemeClr val="tx1"/>
                </a:solidFill>
              </a:rPr>
              <a:t> 자동으로 다음화면으로 넘어간다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가을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5139</TotalTime>
  <Words>1827</Words>
  <Application>Microsoft Office PowerPoint</Application>
  <PresentationFormat>화면 슬라이드 쇼(4:3)</PresentationFormat>
  <Paragraphs>456</Paragraphs>
  <Slides>47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48" baseType="lpstr">
      <vt:lpstr>가을</vt:lpstr>
      <vt:lpstr>슬라이드 1</vt:lpstr>
      <vt:lpstr>목차</vt:lpstr>
      <vt:lpstr>게임소개</vt:lpstr>
      <vt:lpstr>개발목적/이유</vt:lpstr>
      <vt:lpstr>개발목적/이유 - 2 </vt:lpstr>
      <vt:lpstr>개발 일정</vt:lpstr>
      <vt:lpstr>개발환경</vt:lpstr>
      <vt:lpstr>스토리보드</vt:lpstr>
      <vt:lpstr>레이아웃(로고화면)</vt:lpstr>
      <vt:lpstr>슬라이드 10</vt:lpstr>
      <vt:lpstr>슬라이드 11</vt:lpstr>
      <vt:lpstr>슬라이드 12</vt:lpstr>
      <vt:lpstr>슬라이드 13</vt:lpstr>
      <vt:lpstr>레이아웃 (회원가입)</vt:lpstr>
      <vt:lpstr>레이아웃 (회원가입)</vt:lpstr>
      <vt:lpstr>레이아웃 (회원가입)</vt:lpstr>
      <vt:lpstr>레이아웃 (메인화면)</vt:lpstr>
      <vt:lpstr>레이아웃 (게임설명)</vt:lpstr>
      <vt:lpstr>레이아웃 (크레딧)</vt:lpstr>
      <vt:lpstr>레이아웃 (방목록)</vt:lpstr>
      <vt:lpstr>레이아웃 (방목록)</vt:lpstr>
      <vt:lpstr>레이아웃 (방목록 – 비밀번호 다이얼로그)</vt:lpstr>
      <vt:lpstr>레이아웃 (방목록 – 비밀번호 다이얼로그)</vt:lpstr>
      <vt:lpstr>레이아웃 (방목록 – 방생성 )</vt:lpstr>
      <vt:lpstr>레이아웃 (방목록 – 방생성 )</vt:lpstr>
      <vt:lpstr>레이아웃 (방목록 – 옵션 다이얼로그)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  <vt:lpstr>슬라이드 34</vt:lpstr>
      <vt:lpstr>레이아웃 (게임진행 – 카드뿌리기)</vt:lpstr>
      <vt:lpstr>슬라이드 36</vt:lpstr>
      <vt:lpstr>슬라이드 37</vt:lpstr>
      <vt:lpstr>슬라이드 38</vt:lpstr>
      <vt:lpstr>슬라이드 39</vt:lpstr>
      <vt:lpstr>슬라이드 40</vt:lpstr>
      <vt:lpstr>슬라이드 41</vt:lpstr>
      <vt:lpstr>슬라이드 42</vt:lpstr>
      <vt:lpstr>슬라이드 43</vt:lpstr>
      <vt:lpstr>슬라이드 44</vt:lpstr>
      <vt:lpstr>슬라이드 45</vt:lpstr>
      <vt:lpstr>레이아웃(게임진행 - 지목하기)</vt:lpstr>
      <vt:lpstr>슬라이드 47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kst</dc:creator>
  <cp:lastModifiedBy>kst</cp:lastModifiedBy>
  <cp:revision>297</cp:revision>
  <dcterms:created xsi:type="dcterms:W3CDTF">2014-12-29T05:45:36Z</dcterms:created>
  <dcterms:modified xsi:type="dcterms:W3CDTF">2015-04-09T15:28:36Z</dcterms:modified>
</cp:coreProperties>
</file>

<file path=docProps/thumbnail.jpeg>
</file>